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1985" r:id="rId3"/>
    <p:sldId id="1989" r:id="rId4"/>
    <p:sldId id="2006" r:id="rId5"/>
    <p:sldId id="367" r:id="rId6"/>
    <p:sldId id="368" r:id="rId7"/>
    <p:sldId id="369" r:id="rId8"/>
    <p:sldId id="370" r:id="rId9"/>
    <p:sldId id="371" r:id="rId10"/>
    <p:sldId id="372" r:id="rId11"/>
    <p:sldId id="373" r:id="rId12"/>
    <p:sldId id="365" r:id="rId13"/>
    <p:sldId id="1951" r:id="rId14"/>
    <p:sldId id="2002" r:id="rId15"/>
    <p:sldId id="375" r:id="rId16"/>
    <p:sldId id="376" r:id="rId17"/>
    <p:sldId id="377" r:id="rId18"/>
    <p:sldId id="1924" r:id="rId19"/>
    <p:sldId id="324" r:id="rId20"/>
    <p:sldId id="382" r:id="rId21"/>
    <p:sldId id="326" r:id="rId22"/>
    <p:sldId id="327" r:id="rId23"/>
    <p:sldId id="385" r:id="rId24"/>
    <p:sldId id="321" r:id="rId25"/>
    <p:sldId id="1991" r:id="rId26"/>
    <p:sldId id="386" r:id="rId27"/>
    <p:sldId id="1992" r:id="rId28"/>
    <p:sldId id="384" r:id="rId29"/>
    <p:sldId id="387" r:id="rId30"/>
    <p:sldId id="1993" r:id="rId31"/>
    <p:sldId id="389" r:id="rId32"/>
    <p:sldId id="390" r:id="rId33"/>
    <p:sldId id="391" r:id="rId34"/>
    <p:sldId id="392" r:id="rId35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52880" autoAdjust="0"/>
  </p:normalViewPr>
  <p:slideViewPr>
    <p:cSldViewPr snapToGrid="0">
      <p:cViewPr varScale="1">
        <p:scale>
          <a:sx n="65" d="100"/>
          <a:sy n="65" d="100"/>
        </p:scale>
        <p:origin x="260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430C44-B574-4CBC-8335-8F014AA34DBA}" type="datetimeFigureOut">
              <a:rPr lang="hu-HU" smtClean="0"/>
              <a:t>2024. 02. 08.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4345DF-67A9-4BAC-A866-E8BEF97B29A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97366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https://learn.microsoft.com/training/modules/describe-azure-storage-services/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FB27A55-DB36-4060-9A2C-F30CB9958C97}" type="datetime8">
              <a:rPr lang="en-US" smtClean="0"/>
              <a:t>2/8/2024 11:34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681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4345DF-67A9-4BAC-A866-E8BEF97B29A6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36750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4345DF-67A9-4BAC-A866-E8BEF97B29A6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14536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IE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https://learn.microsoft.com/training/modules/describe-azure-storage-services/4-describe-azure-storage-services</a:t>
            </a:r>
            <a:endParaRPr lang="en-US" sz="882" b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BEDF383-B91C-4F2D-B491-439D971B4241}" type="datetime8">
              <a:rPr lang="en-US" smtClean="0"/>
              <a:t>2/8/2024 11:34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5533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4345DF-67A9-4BAC-A866-E8BEF97B29A6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638539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22E1C4-9117-4A5F-862B-C110E2B6CC9A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45919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22E1C4-9117-4A5F-862B-C110E2B6CC9A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299656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hu-HU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22E1C4-9117-4A5F-862B-C110E2B6CC9A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228019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https://learn.microsoft.com/training/modules/describe-azure-storage-services/4-describe-azure-storage-services</a:t>
            </a:r>
            <a:endParaRPr lang="hu-HU" b="0" dirty="0"/>
          </a:p>
          <a:p>
            <a:endParaRPr lang="hu-HU" b="0" dirty="0"/>
          </a:p>
          <a:p>
            <a:endParaRPr lang="en-US" b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80B0B4A-DEBB-4D44-B845-F14715F19722}" type="datetime8">
              <a:rPr lang="en-US" smtClean="0"/>
              <a:t>2/8/2024 11:34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5988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4345DF-67A9-4BAC-A866-E8BEF97B29A6}" type="slidenum">
              <a:rPr lang="hu-HU" smtClean="0"/>
              <a:t>19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462095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22E1C4-9117-4A5F-862B-C110E2B6CC9A}" type="slidenum">
              <a:rPr lang="hu-HU" smtClean="0"/>
              <a:t>20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73532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https://learn.microsoft.com/training/modules/describe-azure-storage-services/2-accounts</a:t>
            </a:r>
            <a:endParaRPr lang="hu-HU" dirty="0"/>
          </a:p>
          <a:p>
            <a:endParaRPr lang="hu-HU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10033BD-534A-4F51-A40B-2BCF6DF0B24A}" type="datetime8">
              <a:rPr lang="en-US" smtClean="0"/>
              <a:t>2/8/2024 11:34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8168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4345DF-67A9-4BAC-A866-E8BEF97B29A6}" type="slidenum">
              <a:rPr lang="hu-HU" smtClean="0"/>
              <a:t>21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144390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4345DF-67A9-4BAC-A866-E8BEF97B29A6}" type="slidenum">
              <a:rPr lang="hu-HU" smtClean="0"/>
              <a:t>22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248446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22E1C4-9117-4A5F-862B-C110E2B6CC9A}" type="slidenum">
              <a:rPr lang="hu-HU" smtClean="0"/>
              <a:t>23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02482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4345DF-67A9-4BAC-A866-E8BEF97B29A6}" type="slidenum">
              <a:rPr lang="hu-HU" smtClean="0"/>
              <a:t>24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002796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https://learn.microsoft.com/training/modules/describe-azure-storage-services/6-identify-azure-data-migration-options</a:t>
            </a:r>
            <a:endParaRPr lang="hu-HU" dirty="0"/>
          </a:p>
          <a:p>
            <a:endParaRPr lang="hu-HU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063224A-6401-45F9-9849-0AC5CDBB8451}" type="datetime8">
              <a:rPr lang="en-US" smtClean="0"/>
              <a:t>2/8/2024 11:34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8079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22E1C4-9117-4A5F-862B-C110E2B6CC9A}" type="slidenum">
              <a:rPr lang="hu-HU" smtClean="0"/>
              <a:t>26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754733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https://learn.microsoft.com/training/modules/describe-azure-storage-services/6-identify-azure-data-migration-options</a:t>
            </a:r>
          </a:p>
          <a:p>
            <a:endParaRPr lang="hu-HU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F6DEE61-9FEF-47B5-8C52-ACC90A59F5C1}" type="datetime8">
              <a:rPr lang="en-US" smtClean="0"/>
              <a:t>2/8/2024 11:34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8862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22E1C4-9117-4A5F-862B-C110E2B6CC9A}" type="slidenum">
              <a:rPr lang="hu-HU" smtClean="0"/>
              <a:t>28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693063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22E1C4-9117-4A5F-862B-C110E2B6CC9A}" type="slidenum">
              <a:rPr lang="hu-HU" smtClean="0"/>
              <a:t>29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530873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https://learn.microsoft.com/training/modules/describe-azure-storage-services/7-identify-azure-file-movement-options</a:t>
            </a:r>
            <a:endParaRPr lang="hu-HU" dirty="0"/>
          </a:p>
          <a:p>
            <a:endParaRPr lang="hu-HU" dirty="0"/>
          </a:p>
          <a:p>
            <a:pPr algn="l">
              <a:buFont typeface="Arial" panose="020B0604020202020204" pitchFamily="34" charset="0"/>
              <a:buNone/>
            </a:pPr>
            <a:endParaRPr lang="hu-HU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44D7224-48E5-4519-87D8-2992F102A065}" type="datetime8">
              <a:rPr lang="en-US" smtClean="0"/>
              <a:t>2/8/2024 11:34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046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https://learn.microsoft.com/training/modules/describe-azure-storage-services/3-redundancy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58C03DD-086D-4EF8-B993-EEB4B39F8E37}" type="datetime8">
              <a:rPr lang="en-US" smtClean="0"/>
              <a:t>2/8/2024 11:34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9581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22E1C4-9117-4A5F-862B-C110E2B6CC9A}" type="slidenum">
              <a:rPr lang="hu-HU" smtClean="0"/>
              <a:t>31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862704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22E1C4-9117-4A5F-862B-C110E2B6CC9A}" type="slidenum">
              <a:rPr lang="hu-HU" smtClean="0"/>
              <a:t>32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6791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22E1C4-9117-4A5F-862B-C110E2B6CC9A}" type="slidenum">
              <a:rPr lang="hu-HU" smtClean="0"/>
              <a:t>33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914514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22E1C4-9117-4A5F-862B-C110E2B6CC9A}" type="slidenum">
              <a:rPr lang="hu-HU" smtClean="0"/>
              <a:t>34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01304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4345DF-67A9-4BAC-A866-E8BEF97B29A6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43525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4345DF-67A9-4BAC-A866-E8BEF97B29A6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06598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4345DF-67A9-4BAC-A866-E8BEF97B29A6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25580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hu-HU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4345DF-67A9-4BAC-A866-E8BEF97B29A6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54443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4345DF-67A9-4BAC-A866-E8BEF97B29A6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27116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4345DF-67A9-4BAC-A866-E8BEF97B29A6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34477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DB2664-162D-4DBC-8E94-621012A2D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36A2788-8511-46CE-AD32-3C2D2C3B3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2E15512-07E5-4A9A-B42E-C06BFD81D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03217-8C3D-4D49-BA7A-C963AA4EC2CE}" type="datetimeFigureOut">
              <a:rPr lang="hu-HU" smtClean="0"/>
              <a:t>2024. 02. 08.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7982B07-3DC5-4AB0-BA54-E774912C3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BA4B830-681F-4A88-88BA-94606CE99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705D-4DC0-4568-A98C-F27EF6EA158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47630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54E7D30-2C39-4413-BB47-FBC4087A1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6DB4FE78-929B-4CBE-8322-B4DD36B117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6E093A8-14CE-4148-8508-10290B3AB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03217-8C3D-4D49-BA7A-C963AA4EC2CE}" type="datetimeFigureOut">
              <a:rPr lang="hu-HU" smtClean="0"/>
              <a:t>2024. 02. 08.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5A9FF8D-AABD-40F7-A957-508A047E3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6529A8F-E844-4913-94E0-12C2342BB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705D-4DC0-4568-A98C-F27EF6EA158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22790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5B849983-55AF-41D0-AD37-DA8197B850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FBB0BBED-FAC2-4A78-BAF9-C2CA07832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17DF253-6BD6-44D2-9899-FA46B3665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03217-8C3D-4D49-BA7A-C963AA4EC2CE}" type="datetimeFigureOut">
              <a:rPr lang="hu-HU" smtClean="0"/>
              <a:t>2024. 02. 08.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4E0AD6F-E22F-4C61-998E-CD78696DB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0821BBB-6D52-44D7-AD3C-8E016A724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705D-4DC0-4568-A98C-F27EF6EA158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725416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D1096F-1307-5006-527D-D3AF4C75C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6345239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CF739926-D45E-64CA-0DB0-97104E14A5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2220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5E5F3DC3-1739-4680-A88C-C7B8F0E6D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44938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581150"/>
            <a:ext cx="7535862" cy="443072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BA3E60F0-F025-04E8-0E46-71699A62E4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D105096-7BC3-1383-8EE1-744002B706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31728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43432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CA4E92E8-A50E-5AB4-8891-983AC58DB6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386766"/>
            <a:ext cx="1101160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59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B60C4C06-0136-7314-8B24-FE41EFCE1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63821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59B79DF-EA4B-4904-9061-BFD1C3BA1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4596710-5A4D-432F-A839-B2C9E504C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08E472A-5AB8-43E8-B057-0668B9964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03217-8C3D-4D49-BA7A-C963AA4EC2CE}" type="datetimeFigureOut">
              <a:rPr lang="hu-HU" smtClean="0"/>
              <a:t>2024. 02. 08.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DDEDF79-6F75-42F9-99E5-8880B1B2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9063C9C-764D-4F30-BD46-6A6899334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705D-4DC0-4568-A98C-F27EF6EA158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95576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774B62E-C9F4-4AC8-9AE7-310031790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1885651-7B9A-4809-B864-021880E79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6234683-94A9-4BCD-8EFB-F65738D34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03217-8C3D-4D49-BA7A-C963AA4EC2CE}" type="datetimeFigureOut">
              <a:rPr lang="hu-HU" smtClean="0"/>
              <a:t>2024. 02. 08.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B8C24C8-7C45-42DF-9FE2-9AB1C05CE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A4A7734-31B0-4AD6-8E7B-956787D27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705D-4DC0-4568-A98C-F27EF6EA158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75075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79C6417-B086-4256-BF3F-77FCA510D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93C7B42-E904-4AB8-9AB2-6F44F76879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BB1EBFA0-CE2C-44ED-AA79-7F3146159F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21296CB-EC93-44E1-B389-5B1F8879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03217-8C3D-4D49-BA7A-C963AA4EC2CE}" type="datetimeFigureOut">
              <a:rPr lang="hu-HU" smtClean="0"/>
              <a:t>2024. 02. 08.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A8344D35-2891-4E5C-8EDE-57312F669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66194E6-B1C8-4831-AF2B-39F9DAB8D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705D-4DC0-4568-A98C-F27EF6EA158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68850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D4DD057-39A6-426E-974D-3528AE5D6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E915754-9FE4-44A0-BE48-44D8582876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D80CE08C-0852-4DB1-A368-C972C3B4E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5B3637D3-83AF-4581-BFE7-A0C36982AE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7FC0829-4390-4ED6-A3D7-D7D9FDD532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AA63A70B-1952-44A6-8F74-4FD4404B9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03217-8C3D-4D49-BA7A-C963AA4EC2CE}" type="datetimeFigureOut">
              <a:rPr lang="hu-HU" smtClean="0"/>
              <a:t>2024. 02. 08.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81383A5C-4B1A-44C4-82FC-041294DB5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CDE1554E-9DE0-4E52-A50E-B4B3B28C6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705D-4DC0-4568-A98C-F27EF6EA158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41901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1ECD01C-58BB-4C91-A23F-9B04FC3F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A945652A-3718-46AA-B97D-CB0C736F1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03217-8C3D-4D49-BA7A-C963AA4EC2CE}" type="datetimeFigureOut">
              <a:rPr lang="hu-HU" smtClean="0"/>
              <a:t>2024. 02. 08.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5381AFB6-3A34-4766-BD19-C36C1CB7D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9DC9FC6-F197-4309-A2C8-7A6D3B5E9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705D-4DC0-4568-A98C-F27EF6EA158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67075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13F954CB-F7FC-4F28-8A95-0533493BE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03217-8C3D-4D49-BA7A-C963AA4EC2CE}" type="datetimeFigureOut">
              <a:rPr lang="hu-HU" smtClean="0"/>
              <a:t>2024. 02. 08.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575B5E8D-95D8-4D6A-B4BF-2276EFC9B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09F2C3F-8535-42DB-9AF3-D53756F9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705D-4DC0-4568-A98C-F27EF6EA158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33182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B956A3-21CE-4173-B203-9E79C127C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0A443C3-0232-42A2-B2A9-6B1A02103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251A6E0-A54A-46B2-AD50-965E98197D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F02599D-AD15-4284-A2F0-D978FA8CB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03217-8C3D-4D49-BA7A-C963AA4EC2CE}" type="datetimeFigureOut">
              <a:rPr lang="hu-HU" smtClean="0"/>
              <a:t>2024. 02. 08.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8B4E750E-9E70-4754-B9DA-8E2961114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51238145-F48B-4C71-9CF8-A67AE9F0D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705D-4DC0-4568-A98C-F27EF6EA158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2923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7CAF03C-CF94-4D3F-BC2E-6C439EE06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4C274012-455A-48E0-B5F3-129E3167A1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85F6DDDF-FFD6-4013-9299-F4D2D1213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D5B9D1C-6B0F-4DF5-8EE4-1519FEC12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03217-8C3D-4D49-BA7A-C963AA4EC2CE}" type="datetimeFigureOut">
              <a:rPr lang="hu-HU" smtClean="0"/>
              <a:t>2024. 02. 08.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BFD0EA8-ED6F-4C26-AE7B-6DB8AAD89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7526492-4113-4FA5-94E8-A8D024B07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705D-4DC0-4568-A98C-F27EF6EA158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20931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07DFAA95-1EF6-4F57-A651-D5DEA2B88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65E52F0-40C0-4726-B143-2C2812E74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9E28BED-4FD2-4FCD-B2B8-A82A9CDEB6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03217-8C3D-4D49-BA7A-C963AA4EC2CE}" type="datetimeFigureOut">
              <a:rPr lang="hu-HU" smtClean="0"/>
              <a:t>2024. 02. 08.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6250079-772E-43EB-B70F-EC13D64BE1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6DD8D0E-47E8-4F03-8822-4CA8466594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8705D-4DC0-4568-A98C-F27EF6EA158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61788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34682F-C697-4717-A387-9B9C3E3F57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Microsoft </a:t>
            </a:r>
            <a:r>
              <a:rPr lang="hu-HU" dirty="0" err="1"/>
              <a:t>Azure</a:t>
            </a:r>
            <a:r>
              <a:rPr lang="hu-HU" dirty="0"/>
              <a:t> Fundamentals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F3B4F90-061C-4504-98CB-CBC8C8B033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err="1"/>
              <a:t>Module</a:t>
            </a:r>
            <a:r>
              <a:rPr lang="hu-HU" dirty="0"/>
              <a:t> 2, </a:t>
            </a:r>
            <a:r>
              <a:rPr lang="hu-HU" dirty="0" err="1"/>
              <a:t>Section</a:t>
            </a:r>
            <a:r>
              <a:rPr lang="hu-HU" dirty="0"/>
              <a:t> 3</a:t>
            </a:r>
          </a:p>
          <a:p>
            <a:r>
              <a:rPr lang="hu-HU" dirty="0"/>
              <a:t>Dr. Tóth Ádám</a:t>
            </a:r>
          </a:p>
          <a:p>
            <a:r>
              <a:rPr lang="hu-HU" dirty="0"/>
              <a:t>toth.adam@inf.unideb.hu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02569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34682F-C697-4717-A387-9B9C3E3F5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8029"/>
            <a:ext cx="9144000" cy="1133157"/>
          </a:xfrm>
        </p:spPr>
        <p:txBody>
          <a:bodyPr>
            <a:normAutofit/>
          </a:bodyPr>
          <a:lstStyle/>
          <a:p>
            <a:r>
              <a:rPr lang="en-US" b="1" dirty="0"/>
              <a:t>Geo-redundant storage</a:t>
            </a:r>
            <a:endParaRPr lang="hu-HU" b="1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F3B4F90-061C-4504-98CB-CBC8C8B03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154" y="1621186"/>
            <a:ext cx="10984523" cy="5055187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GRS copies your data synchronously three times within a single physical location in the primary region using LRS.</a:t>
            </a:r>
            <a:r>
              <a:rPr lang="hu-HU" dirty="0">
                <a:solidFill>
                  <a:srgbClr val="161616"/>
                </a:solidFill>
                <a:latin typeface="Segoe UI" panose="020B0502040204020203" pitchFamily="34" charset="0"/>
              </a:rPr>
              <a:t> 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It then copies your data asynchronously to a single physical location in the secondary region (the region pair) using LRS.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DE5E19C-4A42-446A-99E4-4D15002CE1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358" y="2807097"/>
            <a:ext cx="8085642" cy="410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518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34682F-C697-4717-A387-9B9C3E3F5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8029"/>
            <a:ext cx="9144000" cy="1133157"/>
          </a:xfrm>
        </p:spPr>
        <p:txBody>
          <a:bodyPr>
            <a:normAutofit/>
          </a:bodyPr>
          <a:lstStyle/>
          <a:p>
            <a:r>
              <a:rPr lang="en-US" b="1" dirty="0"/>
              <a:t>Geo-zone-redundant storage</a:t>
            </a:r>
            <a:endParaRPr lang="hu-HU" b="1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F3B4F90-061C-4504-98CB-CBC8C8B03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154" y="1621186"/>
            <a:ext cx="10984523" cy="5055187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GZRS combines the high availability provided by redundancy across availability zones with protection from regional outages provided by geo-replication.</a:t>
            </a:r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C0902FBE-8976-4F30-AF57-03E08BC00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768" y="2520279"/>
            <a:ext cx="6771077" cy="433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823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34682F-C697-4717-A387-9B9C3E3F5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8029"/>
            <a:ext cx="9144000" cy="1133157"/>
          </a:xfrm>
        </p:spPr>
        <p:txBody>
          <a:bodyPr>
            <a:normAutofit/>
          </a:bodyPr>
          <a:lstStyle/>
          <a:p>
            <a:r>
              <a:rPr lang="hu-HU" b="1" dirty="0" err="1"/>
              <a:t>Azure</a:t>
            </a:r>
            <a:r>
              <a:rPr lang="hu-HU" b="1" dirty="0"/>
              <a:t> </a:t>
            </a:r>
            <a:r>
              <a:rPr lang="hu-HU" b="1" dirty="0" err="1"/>
              <a:t>storage</a:t>
            </a:r>
            <a:r>
              <a:rPr lang="hu-HU" b="1" dirty="0"/>
              <a:t> </a:t>
            </a:r>
            <a:r>
              <a:rPr lang="hu-HU" b="1" dirty="0" err="1"/>
              <a:t>accounts</a:t>
            </a:r>
            <a:endParaRPr lang="hu-HU" b="1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F3B4F90-061C-4504-98CB-CBC8C8B03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154" y="1621186"/>
            <a:ext cx="10984523" cy="5055187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40C2132-0722-4888-BA17-A8EF0E5D8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014" y="1479884"/>
            <a:ext cx="8499231" cy="533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76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259F33-BF79-09C6-3EDF-AE23F885C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cs typeface="Segoe UI"/>
              </a:rPr>
              <a:t>Azure storage services</a:t>
            </a:r>
            <a:endParaRPr lang="en-US" sz="3600" b="1" dirty="0"/>
          </a:p>
        </p:txBody>
      </p:sp>
      <p:grpSp>
        <p:nvGrpSpPr>
          <p:cNvPr id="58" name="Group 57" descr="Azure Blob">
            <a:extLst>
              <a:ext uri="{FF2B5EF4-FFF2-40B4-BE49-F238E27FC236}">
                <a16:creationId xmlns:a16="http://schemas.microsoft.com/office/drawing/2014/main" id="{332315F9-0D56-0201-086A-4816418E61C3}"/>
              </a:ext>
            </a:extLst>
          </p:cNvPr>
          <p:cNvGrpSpPr/>
          <p:nvPr/>
        </p:nvGrpSpPr>
        <p:grpSpPr>
          <a:xfrm>
            <a:off x="589726" y="1383950"/>
            <a:ext cx="11006072" cy="630588"/>
            <a:chOff x="589726" y="1383950"/>
            <a:chExt cx="11006072" cy="630588"/>
          </a:xfrm>
        </p:grpSpPr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33E4882B-53A1-3A6E-BB09-3DD0448D3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89726" y="1383950"/>
              <a:ext cx="630588" cy="630588"/>
            </a:xfrm>
            <a:prstGeom prst="rect">
              <a:avLst/>
            </a:prstGeom>
          </p:spPr>
        </p:pic>
        <p:sp>
          <p:nvSpPr>
            <p:cNvPr id="23" name="Text Placeholder 5">
              <a:extLst>
                <a:ext uri="{FF2B5EF4-FFF2-40B4-BE49-F238E27FC236}">
                  <a16:creationId xmlns:a16="http://schemas.microsoft.com/office/drawing/2014/main" id="{833CA653-67AF-64BB-BB09-BFE5C4D15FE3}"/>
                </a:ext>
              </a:extLst>
            </p:cNvPr>
            <p:cNvSpPr txBox="1">
              <a:spLocks/>
            </p:cNvSpPr>
            <p:nvPr/>
          </p:nvSpPr>
          <p:spPr>
            <a:xfrm>
              <a:off x="1438275" y="1391469"/>
              <a:ext cx="10157523" cy="615553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2286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72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858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9144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600"/>
                </a:spcAft>
              </a:pPr>
              <a:r>
                <a:rPr lang="en-US" sz="2000" i="0" dirty="0">
                  <a:solidFill>
                    <a:schemeClr val="tx1"/>
                  </a:solidFill>
                  <a:effectLst/>
                  <a:latin typeface="+mj-lt"/>
                </a:rPr>
                <a:t>Azure Blob: </a:t>
              </a:r>
              <a:r>
                <a:rPr lang="en-US" sz="2000" i="0" dirty="0">
                  <a:solidFill>
                    <a:schemeClr val="tx1"/>
                  </a:solidFill>
                  <a:effectLst/>
                  <a:latin typeface="+mn-lt"/>
                </a:rPr>
                <a:t>O</a:t>
              </a:r>
              <a:r>
                <a:rPr lang="en-US" sz="2000" b="0" i="0" dirty="0">
                  <a:solidFill>
                    <a:schemeClr val="tx1"/>
                  </a:solidFill>
                  <a:effectLst/>
                  <a:latin typeface="+mn-lt"/>
                </a:rPr>
                <a:t>ptimized for storing massive amounts of unstructured data, such as text or binary data.</a:t>
              </a:r>
              <a:endParaRPr lang="en-US" sz="2000" b="1" dirty="0">
                <a:solidFill>
                  <a:schemeClr val="tx1"/>
                </a:solidFill>
                <a:latin typeface="+mn-lt"/>
              </a:endParaRPr>
            </a:p>
          </p:txBody>
        </p:sp>
      </p:grpSp>
      <p:grpSp>
        <p:nvGrpSpPr>
          <p:cNvPr id="57" name="Group 56" descr="Azure Disk">
            <a:extLst>
              <a:ext uri="{FF2B5EF4-FFF2-40B4-BE49-F238E27FC236}">
                <a16:creationId xmlns:a16="http://schemas.microsoft.com/office/drawing/2014/main" id="{5F4EA6D1-8D64-6C0D-809E-9691729C4724}"/>
              </a:ext>
            </a:extLst>
          </p:cNvPr>
          <p:cNvGrpSpPr/>
          <p:nvPr/>
        </p:nvGrpSpPr>
        <p:grpSpPr>
          <a:xfrm>
            <a:off x="614363" y="2350569"/>
            <a:ext cx="10981435" cy="615553"/>
            <a:chOff x="614363" y="2350569"/>
            <a:chExt cx="10981435" cy="615553"/>
          </a:xfrm>
        </p:grpSpPr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31943A73-5C72-6B61-78F7-50A831104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614363" y="2367688"/>
              <a:ext cx="581314" cy="581314"/>
            </a:xfrm>
            <a:prstGeom prst="rect">
              <a:avLst/>
            </a:prstGeom>
          </p:spPr>
        </p:pic>
        <p:sp>
          <p:nvSpPr>
            <p:cNvPr id="25" name="Text Placeholder 5">
              <a:extLst>
                <a:ext uri="{FF2B5EF4-FFF2-40B4-BE49-F238E27FC236}">
                  <a16:creationId xmlns:a16="http://schemas.microsoft.com/office/drawing/2014/main" id="{B37B587C-8D8B-57BF-761A-CF8FBFBD83A0}"/>
                </a:ext>
              </a:extLst>
            </p:cNvPr>
            <p:cNvSpPr txBox="1">
              <a:spLocks/>
            </p:cNvSpPr>
            <p:nvPr/>
          </p:nvSpPr>
          <p:spPr>
            <a:xfrm>
              <a:off x="1438275" y="2350569"/>
              <a:ext cx="10157523" cy="615553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2286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72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858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9144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600"/>
                </a:spcAft>
              </a:pPr>
              <a:r>
                <a:rPr lang="en-US" sz="2000" i="0" dirty="0">
                  <a:solidFill>
                    <a:schemeClr val="tx1"/>
                  </a:solidFill>
                  <a:effectLst/>
                  <a:latin typeface="+mj-lt"/>
                </a:rPr>
                <a:t>Azure Disk: </a:t>
              </a:r>
              <a:r>
                <a:rPr lang="en-US" sz="2000" dirty="0">
                  <a:solidFill>
                    <a:schemeClr val="tx1"/>
                  </a:solidFill>
                  <a:latin typeface="+mn-lt"/>
                </a:rPr>
                <a:t>P</a:t>
              </a:r>
              <a:r>
                <a:rPr lang="en-US" sz="2000" b="0" i="0" dirty="0">
                  <a:solidFill>
                    <a:schemeClr val="tx1"/>
                  </a:solidFill>
                  <a:effectLst/>
                  <a:latin typeface="+mn-lt"/>
                </a:rPr>
                <a:t>rovides disks for virtual machines, applications, and other services to access and use.</a:t>
              </a:r>
              <a:endParaRPr lang="en-US" sz="2000" b="1" dirty="0">
                <a:solidFill>
                  <a:schemeClr val="tx1"/>
                </a:solidFill>
                <a:latin typeface="+mn-lt"/>
              </a:endParaRPr>
            </a:p>
          </p:txBody>
        </p:sp>
      </p:grpSp>
      <p:grpSp>
        <p:nvGrpSpPr>
          <p:cNvPr id="56" name="Group 55" descr="Azure Queue">
            <a:extLst>
              <a:ext uri="{FF2B5EF4-FFF2-40B4-BE49-F238E27FC236}">
                <a16:creationId xmlns:a16="http://schemas.microsoft.com/office/drawing/2014/main" id="{D3216321-0144-5F4B-02F7-33D8AED0C18D}"/>
              </a:ext>
            </a:extLst>
          </p:cNvPr>
          <p:cNvGrpSpPr/>
          <p:nvPr/>
        </p:nvGrpSpPr>
        <p:grpSpPr>
          <a:xfrm>
            <a:off x="583696" y="3302152"/>
            <a:ext cx="11012102" cy="642648"/>
            <a:chOff x="583696" y="3302152"/>
            <a:chExt cx="11012102" cy="642648"/>
          </a:xfrm>
        </p:grpSpPr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E0A5D3BE-BC53-7C02-7793-757A9C51C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583696" y="3302152"/>
              <a:ext cx="642648" cy="642648"/>
            </a:xfrm>
            <a:prstGeom prst="rect">
              <a:avLst/>
            </a:prstGeom>
          </p:spPr>
        </p:pic>
        <p:sp>
          <p:nvSpPr>
            <p:cNvPr id="27" name="Text Placeholder 5">
              <a:extLst>
                <a:ext uri="{FF2B5EF4-FFF2-40B4-BE49-F238E27FC236}">
                  <a16:creationId xmlns:a16="http://schemas.microsoft.com/office/drawing/2014/main" id="{8F110A62-92D5-D171-99BB-799C99E45EC3}"/>
                </a:ext>
              </a:extLst>
            </p:cNvPr>
            <p:cNvSpPr txBox="1">
              <a:spLocks/>
            </p:cNvSpPr>
            <p:nvPr/>
          </p:nvSpPr>
          <p:spPr>
            <a:xfrm>
              <a:off x="1438275" y="3315700"/>
              <a:ext cx="10157523" cy="615553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2286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72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858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9144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600"/>
                </a:spcAft>
              </a:pPr>
              <a:r>
                <a:rPr lang="en-US" sz="2000" i="0" dirty="0">
                  <a:solidFill>
                    <a:schemeClr val="tx1"/>
                  </a:solidFill>
                  <a:effectLst/>
                  <a:latin typeface="+mj-lt"/>
                </a:rPr>
                <a:t>Azure Queue: </a:t>
              </a:r>
              <a:r>
                <a:rPr lang="en-US" sz="2000" dirty="0">
                  <a:solidFill>
                    <a:schemeClr val="tx1"/>
                  </a:solidFill>
                  <a:latin typeface="+mn-lt"/>
                </a:rPr>
                <a:t>M</a:t>
              </a:r>
              <a:r>
                <a:rPr lang="en-US" sz="2000" b="0" i="0" dirty="0">
                  <a:solidFill>
                    <a:schemeClr val="tx1"/>
                  </a:solidFill>
                  <a:effectLst/>
                  <a:latin typeface="+mn-lt"/>
                </a:rPr>
                <a:t>essage storage service that provides storage and retrieval for large amounts of messages, each up to 64 KB.</a:t>
              </a:r>
              <a:endParaRPr lang="en-US" sz="2000" b="1" dirty="0">
                <a:solidFill>
                  <a:schemeClr val="tx1"/>
                </a:solidFill>
                <a:latin typeface="+mn-lt"/>
              </a:endParaRPr>
            </a:p>
          </p:txBody>
        </p:sp>
      </p:grpSp>
      <p:grpSp>
        <p:nvGrpSpPr>
          <p:cNvPr id="55" name="Group 54" descr="Azure Files">
            <a:extLst>
              <a:ext uri="{FF2B5EF4-FFF2-40B4-BE49-F238E27FC236}">
                <a16:creationId xmlns:a16="http://schemas.microsoft.com/office/drawing/2014/main" id="{00B76E4F-6943-4B6C-557B-0B26933864A4}"/>
              </a:ext>
            </a:extLst>
          </p:cNvPr>
          <p:cNvGrpSpPr/>
          <p:nvPr/>
        </p:nvGrpSpPr>
        <p:grpSpPr>
          <a:xfrm>
            <a:off x="568386" y="4297950"/>
            <a:ext cx="11027412" cy="673268"/>
            <a:chOff x="568386" y="4297950"/>
            <a:chExt cx="11027412" cy="673268"/>
          </a:xfrm>
        </p:grpSpPr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509B2575-744A-6899-DDB2-1D7006379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568386" y="4297950"/>
              <a:ext cx="673268" cy="673268"/>
            </a:xfrm>
            <a:prstGeom prst="rect">
              <a:avLst/>
            </a:prstGeom>
          </p:spPr>
        </p:pic>
        <p:sp>
          <p:nvSpPr>
            <p:cNvPr id="29" name="Text Placeholder 5">
              <a:extLst>
                <a:ext uri="{FF2B5EF4-FFF2-40B4-BE49-F238E27FC236}">
                  <a16:creationId xmlns:a16="http://schemas.microsoft.com/office/drawing/2014/main" id="{352DF854-ED55-8760-D5F8-E8B0AA322529}"/>
                </a:ext>
              </a:extLst>
            </p:cNvPr>
            <p:cNvSpPr txBox="1">
              <a:spLocks/>
            </p:cNvSpPr>
            <p:nvPr/>
          </p:nvSpPr>
          <p:spPr>
            <a:xfrm>
              <a:off x="1438275" y="4326807"/>
              <a:ext cx="10157523" cy="615553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2286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72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858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9144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600"/>
                </a:spcAft>
              </a:pPr>
              <a:r>
                <a:rPr lang="en-US" sz="2000" i="0" dirty="0">
                  <a:solidFill>
                    <a:schemeClr val="tx1"/>
                  </a:solidFill>
                  <a:effectLst/>
                  <a:latin typeface="+mj-lt"/>
                </a:rPr>
                <a:t>Azure Files: </a:t>
              </a:r>
              <a:r>
                <a:rPr lang="en-US" sz="2000" dirty="0">
                  <a:solidFill>
                    <a:schemeClr val="tx1"/>
                  </a:solidFill>
                  <a:latin typeface="+mn-lt"/>
                </a:rPr>
                <a:t>S</a:t>
              </a:r>
              <a:r>
                <a:rPr lang="en-US" sz="2000" b="0" i="0" dirty="0">
                  <a:solidFill>
                    <a:schemeClr val="tx1"/>
                  </a:solidFill>
                  <a:effectLst/>
                  <a:latin typeface="+mn-lt"/>
                </a:rPr>
                <a:t>ets up a highly available network file share that can be accessed by using the Server Message Block protocol.</a:t>
              </a:r>
              <a:endParaRPr lang="en-US" sz="2000" b="1" dirty="0">
                <a:solidFill>
                  <a:schemeClr val="tx1"/>
                </a:solidFill>
                <a:latin typeface="+mn-lt"/>
              </a:endParaRPr>
            </a:p>
          </p:txBody>
        </p:sp>
      </p:grpSp>
      <p:grpSp>
        <p:nvGrpSpPr>
          <p:cNvPr id="54" name="Group 53" descr="Azure Tables">
            <a:extLst>
              <a:ext uri="{FF2B5EF4-FFF2-40B4-BE49-F238E27FC236}">
                <a16:creationId xmlns:a16="http://schemas.microsoft.com/office/drawing/2014/main" id="{D2DAA4CD-DC6C-CA8B-97CD-DE051FF4C269}"/>
              </a:ext>
            </a:extLst>
          </p:cNvPr>
          <p:cNvGrpSpPr/>
          <p:nvPr/>
        </p:nvGrpSpPr>
        <p:grpSpPr>
          <a:xfrm>
            <a:off x="602548" y="5319065"/>
            <a:ext cx="10993250" cy="615553"/>
            <a:chOff x="602548" y="5319065"/>
            <a:chExt cx="10993250" cy="615553"/>
          </a:xfrm>
        </p:grpSpPr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F9AF0196-C9EF-2B90-A980-16B1C7A31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602548" y="5324369"/>
              <a:ext cx="604944" cy="604944"/>
            </a:xfrm>
            <a:prstGeom prst="rect">
              <a:avLst/>
            </a:prstGeom>
          </p:spPr>
        </p:pic>
        <p:sp>
          <p:nvSpPr>
            <p:cNvPr id="31" name="Text Placeholder 5">
              <a:extLst>
                <a:ext uri="{FF2B5EF4-FFF2-40B4-BE49-F238E27FC236}">
                  <a16:creationId xmlns:a16="http://schemas.microsoft.com/office/drawing/2014/main" id="{4FC3F14D-6BF5-0849-1C8A-839395F41BB9}"/>
                </a:ext>
              </a:extLst>
            </p:cNvPr>
            <p:cNvSpPr txBox="1">
              <a:spLocks/>
            </p:cNvSpPr>
            <p:nvPr/>
          </p:nvSpPr>
          <p:spPr>
            <a:xfrm>
              <a:off x="1438275" y="5319065"/>
              <a:ext cx="10157523" cy="615553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2286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72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858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9144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600"/>
                </a:spcAft>
              </a:pPr>
              <a:r>
                <a:rPr lang="en-US" sz="2000" i="0" dirty="0">
                  <a:solidFill>
                    <a:schemeClr val="tx1"/>
                  </a:solidFill>
                  <a:effectLst/>
                  <a:latin typeface="+mj-lt"/>
                </a:rPr>
                <a:t>Azure Tables: </a:t>
              </a:r>
              <a:r>
                <a:rPr lang="en-US" sz="2000" i="0" dirty="0">
                  <a:solidFill>
                    <a:schemeClr val="tx1"/>
                  </a:solidFill>
                  <a:effectLst/>
                  <a:latin typeface="+mn-lt"/>
                </a:rPr>
                <a:t>P</a:t>
              </a:r>
              <a:r>
                <a:rPr lang="en-US" sz="2000" dirty="0">
                  <a:solidFill>
                    <a:schemeClr val="tx1"/>
                  </a:solidFill>
                  <a:latin typeface="+mn-lt"/>
                </a:rPr>
                <a:t>rovides a key/attribute option for structured nonrelational data storage with a schema-less design.</a:t>
              </a:r>
              <a:endParaRPr lang="en-US" sz="2000" b="1" dirty="0">
                <a:solidFill>
                  <a:schemeClr val="tx1"/>
                </a:solidFill>
                <a:latin typeface="+mn-lt"/>
              </a:endParaRP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48E2A3-98F0-D323-29C5-953FC6383B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495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DEF5EB-B2DB-B25D-0D7F-212314D6F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/>
              <a:t>Storage service public endpoints</a:t>
            </a:r>
          </a:p>
        </p:txBody>
      </p:sp>
      <p:graphicFrame>
        <p:nvGraphicFramePr>
          <p:cNvPr id="7" name="Table 14">
            <a:extLst>
              <a:ext uri="{FF2B5EF4-FFF2-40B4-BE49-F238E27FC236}">
                <a16:creationId xmlns:a16="http://schemas.microsoft.com/office/drawing/2014/main" id="{3184CEDF-C463-9692-584B-2145F8780C7F}"/>
              </a:ext>
            </a:extLst>
          </p:cNvPr>
          <p:cNvGraphicFramePr>
            <a:graphicFrameLocks noGrp="1"/>
          </p:cNvGraphicFramePr>
          <p:nvPr/>
        </p:nvGraphicFramePr>
        <p:xfrm>
          <a:off x="588261" y="1512053"/>
          <a:ext cx="11016401" cy="3231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173">
                  <a:extLst>
                    <a:ext uri="{9D8B030D-6E8A-4147-A177-3AD203B41FA5}">
                      <a16:colId xmlns:a16="http://schemas.microsoft.com/office/drawing/2014/main" val="3377196593"/>
                    </a:ext>
                  </a:extLst>
                </a:gridCol>
                <a:gridCol w="7427228">
                  <a:extLst>
                    <a:ext uri="{9D8B030D-6E8A-4147-A177-3AD203B41FA5}">
                      <a16:colId xmlns:a16="http://schemas.microsoft.com/office/drawing/2014/main" val="2659200717"/>
                    </a:ext>
                  </a:extLst>
                </a:gridCol>
              </a:tblGrid>
              <a:tr h="488527"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+mj-lt"/>
                        </a:rPr>
                        <a:t>Storage service</a:t>
                      </a:r>
                    </a:p>
                  </a:txBody>
                  <a:tcPr marL="113361" marR="113361" marT="56680" marB="566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9D8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+mj-lt"/>
                        </a:rPr>
                        <a:t>Public endpoint</a:t>
                      </a:r>
                    </a:p>
                  </a:txBody>
                  <a:tcPr marL="113361" marR="113361" marT="56680" marB="566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8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72944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Blob Storage	</a:t>
                      </a:r>
                    </a:p>
                  </a:txBody>
                  <a:tcPr marL="113361" marR="113361" marT="56680" marB="566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https://&lt;storage-account-name&gt;.blob.core.windows.net</a:t>
                      </a:r>
                    </a:p>
                  </a:txBody>
                  <a:tcPr marL="113361" marR="113361" marT="56680" marB="566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08907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Data Lake Storage Gen2</a:t>
                      </a:r>
                    </a:p>
                  </a:txBody>
                  <a:tcPr marL="113361" marR="113361" marT="56680" marB="566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https://&lt;storage-account-name&gt;.dfs.core.windows.net</a:t>
                      </a:r>
                    </a:p>
                  </a:txBody>
                  <a:tcPr marL="113361" marR="113361" marT="56680" marB="566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95325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Azure Files</a:t>
                      </a:r>
                    </a:p>
                  </a:txBody>
                  <a:tcPr marL="113361" marR="113361" marT="56680" marB="566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https://&lt;storage-account-name&gt;.file.core.windows.net</a:t>
                      </a:r>
                    </a:p>
                  </a:txBody>
                  <a:tcPr marL="113361" marR="113361" marT="56680" marB="566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69480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Queue Storage</a:t>
                      </a:r>
                    </a:p>
                  </a:txBody>
                  <a:tcPr marL="113361" marR="113361" marT="56680" marB="566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https://&lt;storage-account-name&gt;.queue.core.windows.net</a:t>
                      </a:r>
                    </a:p>
                  </a:txBody>
                  <a:tcPr marL="113361" marR="113361" marT="56680" marB="566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101076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Table Storage</a:t>
                      </a:r>
                    </a:p>
                  </a:txBody>
                  <a:tcPr marL="113361" marR="113361" marT="56680" marB="566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https://&lt;storage-account-name&gt;.table.core.windows.net</a:t>
                      </a:r>
                    </a:p>
                  </a:txBody>
                  <a:tcPr marL="113361" marR="113361" marT="56680" marB="566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377337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B142C1-021D-E8D3-4E23-0F3D0F690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3364098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34682F-C697-4717-A387-9B9C3E3F5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8029"/>
            <a:ext cx="9144000" cy="1133157"/>
          </a:xfrm>
        </p:spPr>
        <p:txBody>
          <a:bodyPr>
            <a:normAutofit/>
          </a:bodyPr>
          <a:lstStyle/>
          <a:p>
            <a:r>
              <a:rPr lang="hu-HU" b="1" dirty="0" err="1"/>
              <a:t>Benefits</a:t>
            </a:r>
            <a:r>
              <a:rPr lang="hu-HU" b="1" dirty="0"/>
              <a:t> of </a:t>
            </a:r>
            <a:r>
              <a:rPr lang="hu-HU" b="1" dirty="0" err="1"/>
              <a:t>Azure</a:t>
            </a:r>
            <a:r>
              <a:rPr lang="hu-HU" b="1" dirty="0"/>
              <a:t> Storage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F3B4F90-061C-4504-98CB-CBC8C8B03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7841" y="1621186"/>
            <a:ext cx="9144000" cy="5055187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dirty="0"/>
              <a:t>Azure Storage services offer the following benefits for application developers and IT professionals</a:t>
            </a:r>
            <a:r>
              <a:rPr lang="hu-HU" dirty="0"/>
              <a:t>:</a:t>
            </a:r>
          </a:p>
          <a:p>
            <a:pPr algn="just">
              <a:lnSpc>
                <a:spcPct val="100000"/>
              </a:lnSpc>
            </a:pPr>
            <a:endParaRPr lang="hu-HU" dirty="0"/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hu-HU" b="1" dirty="0" err="1"/>
              <a:t>Durable</a:t>
            </a:r>
            <a:r>
              <a:rPr lang="hu-HU" b="1" dirty="0"/>
              <a:t> and </a:t>
            </a:r>
            <a:r>
              <a:rPr lang="hu-HU" b="1" dirty="0" err="1"/>
              <a:t>highly</a:t>
            </a:r>
            <a:r>
              <a:rPr lang="hu-HU" b="1" dirty="0"/>
              <a:t> </a:t>
            </a:r>
            <a:r>
              <a:rPr lang="hu-HU" b="1" dirty="0" err="1"/>
              <a:t>available</a:t>
            </a:r>
            <a:endParaRPr lang="hu-HU" b="1" dirty="0"/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hu-HU" b="1" dirty="0" err="1"/>
              <a:t>Secure</a:t>
            </a:r>
            <a:endParaRPr lang="hu-HU" dirty="0"/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hu-HU" b="1" dirty="0" err="1"/>
              <a:t>Scalable</a:t>
            </a:r>
            <a:endParaRPr lang="hu-HU" b="1" dirty="0"/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hu-HU" b="1" dirty="0" err="1"/>
              <a:t>Managed</a:t>
            </a:r>
            <a:endParaRPr lang="hu-HU" b="1" dirty="0"/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hu-HU" b="1" dirty="0" err="1"/>
              <a:t>Accessible</a:t>
            </a:r>
            <a:endParaRPr lang="hu-HU" b="1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7BB45AC-D61F-4C13-93B4-E4562C064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486" y="3692545"/>
            <a:ext cx="3372321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05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34682F-C697-4717-A387-9B9C3E3F5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8029"/>
            <a:ext cx="9144000" cy="1133157"/>
          </a:xfrm>
        </p:spPr>
        <p:txBody>
          <a:bodyPr>
            <a:normAutofit/>
          </a:bodyPr>
          <a:lstStyle/>
          <a:p>
            <a:r>
              <a:rPr lang="hu-HU" b="1" dirty="0" err="1"/>
              <a:t>Blob</a:t>
            </a:r>
            <a:r>
              <a:rPr lang="hu-HU" b="1" dirty="0"/>
              <a:t> Storage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F3B4F90-061C-4504-98CB-CBC8C8B03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7841" y="1621186"/>
            <a:ext cx="9144000" cy="5055187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hu-HU" dirty="0"/>
              <a:t>A</a:t>
            </a:r>
            <a:r>
              <a:rPr lang="en-US" dirty="0"/>
              <a:t>n object storage solution for the cloud</a:t>
            </a:r>
            <a:endParaRPr lang="hu-HU" dirty="0"/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It can store massive amounts of data, such as text or binary data</a:t>
            </a:r>
            <a:endParaRPr lang="hu-HU" dirty="0"/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hu-HU" dirty="0" err="1"/>
              <a:t>Unstructured</a:t>
            </a:r>
            <a:r>
              <a:rPr lang="hu-HU" dirty="0"/>
              <a:t>-&gt;</a:t>
            </a:r>
            <a:r>
              <a:rPr lang="en-US" dirty="0"/>
              <a:t>no restrictions on the kinds of data it can hold</a:t>
            </a:r>
            <a:endParaRPr lang="hu-HU" dirty="0"/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hu-HU" dirty="0" err="1"/>
              <a:t>It</a:t>
            </a:r>
            <a:r>
              <a:rPr lang="hu-HU" dirty="0"/>
              <a:t> </a:t>
            </a:r>
            <a:r>
              <a:rPr lang="en-US" dirty="0"/>
              <a:t>can manage thousands of simultaneous uploads</a:t>
            </a:r>
            <a:endParaRPr lang="hu-HU" dirty="0"/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Data is uploaded as blobs, and Azure takes care of the physical storage needs</a:t>
            </a:r>
            <a:endParaRPr lang="hu-HU" dirty="0"/>
          </a:p>
        </p:txBody>
      </p:sp>
      <p:pic>
        <p:nvPicPr>
          <p:cNvPr id="4" name="Picture 2" descr="Blob Storage ikon.">
            <a:extLst>
              <a:ext uri="{FF2B5EF4-FFF2-40B4-BE49-F238E27FC236}">
                <a16:creationId xmlns:a16="http://schemas.microsoft.com/office/drawing/2014/main" id="{6BEB79D4-378C-4CA6-8A30-E4409F3B2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2892" y="378301"/>
            <a:ext cx="2239108" cy="184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486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34682F-C697-4717-A387-9B9C3E3F5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8029"/>
            <a:ext cx="9144000" cy="1133157"/>
          </a:xfrm>
        </p:spPr>
        <p:txBody>
          <a:bodyPr>
            <a:normAutofit/>
          </a:bodyPr>
          <a:lstStyle/>
          <a:p>
            <a:r>
              <a:rPr lang="hu-HU" b="1" dirty="0" err="1"/>
              <a:t>Blob</a:t>
            </a:r>
            <a:r>
              <a:rPr lang="hu-HU" b="1" dirty="0"/>
              <a:t> Storage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F3B4F90-061C-4504-98CB-CBC8C8B03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7841" y="1621186"/>
            <a:ext cx="9144000" cy="5055187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hu-HU" b="1" dirty="0" err="1"/>
              <a:t>Ideal</a:t>
            </a:r>
            <a:r>
              <a:rPr lang="hu-HU" b="1" dirty="0"/>
              <a:t> </a:t>
            </a:r>
            <a:r>
              <a:rPr lang="hu-HU" b="1" dirty="0" err="1"/>
              <a:t>for</a:t>
            </a:r>
            <a:r>
              <a:rPr lang="hu-HU" b="1" dirty="0"/>
              <a:t>: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Serving images or documents directly to a browser.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Storing files for distributed access.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Streaming video and audio.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Storing data for backup and restore, disaster recovery, and archiving.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Storing data for analysis by an on-premises or Azure-hosted service</a:t>
            </a:r>
            <a:r>
              <a:rPr lang="hu-HU" dirty="0"/>
              <a:t>.</a:t>
            </a:r>
          </a:p>
        </p:txBody>
      </p:sp>
      <p:pic>
        <p:nvPicPr>
          <p:cNvPr id="4" name="Picture 2" descr="Blob Storage ikon.">
            <a:extLst>
              <a:ext uri="{FF2B5EF4-FFF2-40B4-BE49-F238E27FC236}">
                <a16:creationId xmlns:a16="http://schemas.microsoft.com/office/drawing/2014/main" id="{F33E09D5-BD9A-4B7A-BC36-BC3102CF1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108" y="378301"/>
            <a:ext cx="2645892" cy="217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116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49901-1C02-4EDE-9394-87011DA83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Autofit/>
          </a:bodyPr>
          <a:lstStyle/>
          <a:p>
            <a:r>
              <a:rPr lang="en-US" sz="3600" b="1" dirty="0"/>
              <a:t>Azure storage access tiers</a:t>
            </a:r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8BC7F914-7493-D288-93FE-A48BD16FBA4C}"/>
              </a:ext>
            </a:extLst>
          </p:cNvPr>
          <p:cNvGraphicFramePr>
            <a:graphicFrameLocks noGrp="1"/>
          </p:cNvGraphicFramePr>
          <p:nvPr/>
        </p:nvGraphicFramePr>
        <p:xfrm>
          <a:off x="588261" y="1500868"/>
          <a:ext cx="11016401" cy="2461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276">
                  <a:extLst>
                    <a:ext uri="{9D8B030D-6E8A-4147-A177-3AD203B41FA5}">
                      <a16:colId xmlns:a16="http://schemas.microsoft.com/office/drawing/2014/main" val="97352198"/>
                    </a:ext>
                  </a:extLst>
                </a:gridCol>
                <a:gridCol w="2748404">
                  <a:extLst>
                    <a:ext uri="{9D8B030D-6E8A-4147-A177-3AD203B41FA5}">
                      <a16:colId xmlns:a16="http://schemas.microsoft.com/office/drawing/2014/main" val="2450657685"/>
                    </a:ext>
                  </a:extLst>
                </a:gridCol>
                <a:gridCol w="2761187">
                  <a:extLst>
                    <a:ext uri="{9D8B030D-6E8A-4147-A177-3AD203B41FA5}">
                      <a16:colId xmlns:a16="http://schemas.microsoft.com/office/drawing/2014/main" val="4139560656"/>
                    </a:ext>
                  </a:extLst>
                </a:gridCol>
                <a:gridCol w="2755534">
                  <a:extLst>
                    <a:ext uri="{9D8B030D-6E8A-4147-A177-3AD203B41FA5}">
                      <a16:colId xmlns:a16="http://schemas.microsoft.com/office/drawing/2014/main" val="3236214086"/>
                    </a:ext>
                  </a:extLst>
                </a:gridCol>
              </a:tblGrid>
              <a:tr h="486807">
                <a:tc>
                  <a:txBody>
                    <a:bodyPr/>
                    <a:lstStyle/>
                    <a:p>
                      <a:pPr algn="l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+mj-lt"/>
                        </a:rPr>
                        <a:t>Hot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9D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Cool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88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Cold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Archive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3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02742"/>
                  </a:ext>
                </a:extLst>
              </a:tr>
              <a:tr h="1974724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Optimized for storing data that is accessed frequently.</a:t>
                      </a:r>
                      <a:endParaRPr lang="en-US" sz="18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+mn-lt"/>
                        </a:rPr>
                        <a:t>Optimized for storing data that is infrequently accessed and stored for at </a:t>
                      </a:r>
                      <a:r>
                        <a:rPr lang="en-US" sz="1800">
                          <a:latin typeface="+mn-lt"/>
                        </a:rPr>
                        <a:t>least 30 </a:t>
                      </a:r>
                      <a:r>
                        <a:rPr lang="en-US" sz="1800" dirty="0">
                          <a:latin typeface="+mn-lt"/>
                        </a:rPr>
                        <a:t>days.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+mn-lt"/>
                        </a:rPr>
                        <a:t>Optimized for storing data that is infrequently accessed and stored for </a:t>
                      </a:r>
                      <a:r>
                        <a:rPr lang="en-US" sz="1800">
                          <a:latin typeface="+mn-lt"/>
                        </a:rPr>
                        <a:t>at least 90 </a:t>
                      </a:r>
                      <a:r>
                        <a:rPr lang="en-US" sz="1800" dirty="0">
                          <a:latin typeface="+mn-lt"/>
                        </a:rPr>
                        <a:t>days.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n-lt"/>
                        </a:rPr>
                        <a:t>Optimized for storing data that is rarely accessed and stored for at least 180 days with flexible latency requirements.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099520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BA35C7-E230-2D85-8C25-29662E0613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5578051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34682F-C697-4717-A387-9B9C3E3F5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523" y="488029"/>
            <a:ext cx="9144000" cy="1133157"/>
          </a:xfrm>
        </p:spPr>
        <p:txBody>
          <a:bodyPr>
            <a:normAutofit/>
          </a:bodyPr>
          <a:lstStyle/>
          <a:p>
            <a:r>
              <a:rPr lang="hu-HU" b="1" dirty="0" err="1"/>
              <a:t>Azure</a:t>
            </a:r>
            <a:r>
              <a:rPr lang="hu-HU" b="1" dirty="0"/>
              <a:t> </a:t>
            </a:r>
            <a:r>
              <a:rPr lang="hu-HU" b="1" dirty="0" err="1"/>
              <a:t>Files</a:t>
            </a:r>
            <a:endParaRPr lang="hu-HU" b="1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F3B4F90-061C-4504-98CB-CBC8C8B03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6718" y="1621186"/>
            <a:ext cx="10716016" cy="5055187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hu-HU" dirty="0"/>
              <a:t>O</a:t>
            </a:r>
            <a:r>
              <a:rPr lang="en-US" dirty="0" err="1"/>
              <a:t>ffers</a:t>
            </a:r>
            <a:r>
              <a:rPr lang="en-US" dirty="0"/>
              <a:t> fully managed file shares in the cloud that are accessible via </a:t>
            </a:r>
            <a:br>
              <a:rPr lang="hu-HU" dirty="0"/>
            </a:br>
            <a:r>
              <a:rPr lang="en-US" dirty="0"/>
              <a:t>the industry standard Server Message Block and Network File System (preview) protocols</a:t>
            </a:r>
            <a:r>
              <a:rPr lang="hu-HU" dirty="0"/>
              <a:t>.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Azure file shares can be mounted concurrently by cloud or on-premises deployments of Windows, Linux, and macOS</a:t>
            </a:r>
            <a:r>
              <a:rPr lang="hu-HU" dirty="0"/>
              <a:t>.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Applications running in Azure virtual machines or cloud services can mount a file storage share to access file data</a:t>
            </a:r>
            <a:r>
              <a:rPr lang="hu-HU" dirty="0"/>
              <a:t>.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Any number of Azure virtual machines or roles can mount and access the file storage share simultaneously</a:t>
            </a:r>
            <a:r>
              <a:rPr lang="hu-HU" dirty="0"/>
              <a:t>.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hu-HU" dirty="0" err="1"/>
              <a:t>Usage</a:t>
            </a:r>
            <a:r>
              <a:rPr lang="hu-HU" dirty="0"/>
              <a:t>: </a:t>
            </a:r>
            <a:r>
              <a:rPr lang="en-US" dirty="0"/>
              <a:t>share files anywhere in the world, diagnostic data, or application data sharing</a:t>
            </a:r>
            <a:r>
              <a:rPr lang="hu-HU" dirty="0"/>
              <a:t>.</a:t>
            </a:r>
          </a:p>
        </p:txBody>
      </p:sp>
      <p:pic>
        <p:nvPicPr>
          <p:cNvPr id="20482" name="Picture 2" descr="Azure Files icon.">
            <a:extLst>
              <a:ext uri="{FF2B5EF4-FFF2-40B4-BE49-F238E27FC236}">
                <a16:creationId xmlns:a16="http://schemas.microsoft.com/office/drawing/2014/main" id="{134490AC-1292-4068-9A6C-BC2D3B43A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0"/>
            <a:ext cx="2438399" cy="200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330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D49FFA8-083D-89BD-539C-527D6BA00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Storage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DE7E86-D53B-7F5F-17DB-5906428174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7945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34682F-C697-4717-A387-9B9C3E3F5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8029"/>
            <a:ext cx="9144000" cy="1133157"/>
          </a:xfrm>
        </p:spPr>
        <p:txBody>
          <a:bodyPr>
            <a:normAutofit/>
          </a:bodyPr>
          <a:lstStyle/>
          <a:p>
            <a:r>
              <a:rPr lang="hu-HU" b="1" dirty="0" err="1"/>
              <a:t>Azure</a:t>
            </a:r>
            <a:r>
              <a:rPr lang="hu-HU" b="1" dirty="0"/>
              <a:t> </a:t>
            </a:r>
            <a:r>
              <a:rPr lang="hu-HU" b="1" dirty="0" err="1"/>
              <a:t>Files</a:t>
            </a:r>
            <a:r>
              <a:rPr lang="hu-HU" b="1" dirty="0"/>
              <a:t> </a:t>
            </a:r>
            <a:r>
              <a:rPr lang="hu-HU" b="1" dirty="0" err="1"/>
              <a:t>key</a:t>
            </a:r>
            <a:r>
              <a:rPr lang="hu-HU" b="1" dirty="0"/>
              <a:t> </a:t>
            </a:r>
            <a:r>
              <a:rPr lang="hu-HU" b="1" dirty="0" err="1"/>
              <a:t>benefits</a:t>
            </a:r>
            <a:endParaRPr lang="hu-HU" b="1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F3B4F90-061C-4504-98CB-CBC8C8B03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6300" y="1621186"/>
            <a:ext cx="10878855" cy="5055187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hu-HU" b="1" i="0" dirty="0" err="1">
                <a:solidFill>
                  <a:srgbClr val="161616"/>
                </a:solidFill>
                <a:effectLst/>
              </a:rPr>
              <a:t>Shared</a:t>
            </a:r>
            <a:r>
              <a:rPr lang="hu-HU" b="1" i="0" dirty="0">
                <a:solidFill>
                  <a:srgbClr val="161616"/>
                </a:solidFill>
                <a:effectLst/>
              </a:rPr>
              <a:t> </a:t>
            </a:r>
            <a:r>
              <a:rPr lang="hu-HU" b="1" i="0" dirty="0" err="1">
                <a:solidFill>
                  <a:srgbClr val="161616"/>
                </a:solidFill>
                <a:effectLst/>
              </a:rPr>
              <a:t>access</a:t>
            </a:r>
            <a:endParaRPr lang="hu-HU" b="1" i="0" dirty="0">
              <a:solidFill>
                <a:srgbClr val="161616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hu-HU" b="1" i="0" dirty="0" err="1">
                <a:solidFill>
                  <a:srgbClr val="161616"/>
                </a:solidFill>
                <a:effectLst/>
              </a:rPr>
              <a:t>Fully</a:t>
            </a:r>
            <a:r>
              <a:rPr lang="hu-HU" b="1" i="0" dirty="0">
                <a:solidFill>
                  <a:srgbClr val="161616"/>
                </a:solidFill>
                <a:effectLst/>
              </a:rPr>
              <a:t> </a:t>
            </a:r>
            <a:r>
              <a:rPr lang="hu-HU" b="1" i="0" dirty="0" err="1">
                <a:solidFill>
                  <a:srgbClr val="161616"/>
                </a:solidFill>
                <a:effectLst/>
              </a:rPr>
              <a:t>managed</a:t>
            </a:r>
            <a:endParaRPr lang="hu-HU" b="1" i="0" dirty="0">
              <a:solidFill>
                <a:srgbClr val="161616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hu-HU" b="1" i="0" dirty="0">
                <a:solidFill>
                  <a:srgbClr val="161616"/>
                </a:solidFill>
                <a:effectLst/>
              </a:rPr>
              <a:t>Scripting and </a:t>
            </a:r>
            <a:r>
              <a:rPr lang="hu-HU" b="1" i="0" dirty="0" err="1">
                <a:solidFill>
                  <a:srgbClr val="161616"/>
                </a:solidFill>
                <a:effectLst/>
              </a:rPr>
              <a:t>tooling</a:t>
            </a:r>
            <a:endParaRPr lang="hu-HU" b="1" i="0" dirty="0">
              <a:solidFill>
                <a:srgbClr val="161616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hu-HU" b="1" i="0" dirty="0" err="1">
                <a:solidFill>
                  <a:srgbClr val="161616"/>
                </a:solidFill>
                <a:effectLst/>
              </a:rPr>
              <a:t>Resiliency</a:t>
            </a:r>
            <a:endParaRPr lang="hu-HU" b="1" i="0" dirty="0">
              <a:solidFill>
                <a:srgbClr val="161616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hu-HU" b="1" i="0" dirty="0" err="1">
                <a:solidFill>
                  <a:srgbClr val="161616"/>
                </a:solidFill>
                <a:effectLst/>
              </a:rPr>
              <a:t>Familiar</a:t>
            </a:r>
            <a:r>
              <a:rPr lang="hu-HU" b="1" i="0" dirty="0">
                <a:solidFill>
                  <a:srgbClr val="161616"/>
                </a:solidFill>
                <a:effectLst/>
              </a:rPr>
              <a:t> </a:t>
            </a:r>
            <a:r>
              <a:rPr lang="hu-HU" b="1" i="0" dirty="0" err="1">
                <a:solidFill>
                  <a:srgbClr val="161616"/>
                </a:solidFill>
                <a:effectLst/>
              </a:rPr>
              <a:t>programmability</a:t>
            </a:r>
            <a:endParaRPr lang="hu-HU" b="1" dirty="0"/>
          </a:p>
        </p:txBody>
      </p:sp>
    </p:spTree>
    <p:extLst>
      <p:ext uri="{BB962C8B-B14F-4D97-AF65-F5344CB8AC3E}">
        <p14:creationId xmlns:p14="http://schemas.microsoft.com/office/powerpoint/2010/main" val="2106551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34682F-C697-4717-A387-9B9C3E3F5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8029"/>
            <a:ext cx="9144000" cy="1133157"/>
          </a:xfrm>
        </p:spPr>
        <p:txBody>
          <a:bodyPr>
            <a:normAutofit/>
          </a:bodyPr>
          <a:lstStyle/>
          <a:p>
            <a:r>
              <a:rPr lang="hu-HU" b="1" dirty="0" err="1"/>
              <a:t>Azure</a:t>
            </a:r>
            <a:r>
              <a:rPr lang="hu-HU" b="1" dirty="0"/>
              <a:t> </a:t>
            </a:r>
            <a:r>
              <a:rPr lang="hu-HU" b="1" dirty="0" err="1"/>
              <a:t>Files</a:t>
            </a:r>
            <a:endParaRPr lang="hu-HU" b="1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F3B4F90-061C-4504-98CB-CBC8C8B03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7841" y="1621186"/>
            <a:ext cx="9144000" cy="5055187"/>
          </a:xfrm>
        </p:spPr>
        <p:txBody>
          <a:bodyPr>
            <a:normAutofit/>
          </a:bodyPr>
          <a:lstStyle/>
          <a:p>
            <a:pPr algn="just"/>
            <a:endParaRPr lang="hu-HU" dirty="0"/>
          </a:p>
          <a:p>
            <a:pPr algn="just"/>
            <a:endParaRPr lang="hu-HU" dirty="0"/>
          </a:p>
          <a:p>
            <a:pPr algn="just"/>
            <a:endParaRPr lang="hu-HU" dirty="0"/>
          </a:p>
          <a:p>
            <a:pPr algn="just"/>
            <a:endParaRPr lang="hu-HU" dirty="0"/>
          </a:p>
          <a:p>
            <a:pPr algn="just"/>
            <a:endParaRPr lang="hu-HU" dirty="0"/>
          </a:p>
          <a:p>
            <a:pPr algn="just"/>
            <a:endParaRPr lang="hu-HU" dirty="0"/>
          </a:p>
          <a:p>
            <a:pPr algn="just"/>
            <a:endParaRPr lang="hu-HU" dirty="0"/>
          </a:p>
          <a:p>
            <a:pPr algn="just"/>
            <a:endParaRPr lang="hu-HU" dirty="0"/>
          </a:p>
          <a:p>
            <a:pPr algn="just"/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06B2F88-4A1A-4D9F-A242-479780A43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974" y="1522061"/>
            <a:ext cx="5031492" cy="3600000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44583CBE-9DA7-43A9-AEAD-B92D81E54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19" y="6255218"/>
            <a:ext cx="4230991" cy="27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700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34682F-C697-4717-A387-9B9C3E3F5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8029"/>
            <a:ext cx="9144000" cy="1133157"/>
          </a:xfrm>
        </p:spPr>
        <p:txBody>
          <a:bodyPr>
            <a:normAutofit/>
          </a:bodyPr>
          <a:lstStyle/>
          <a:p>
            <a:r>
              <a:rPr lang="hu-HU" b="1" dirty="0" err="1"/>
              <a:t>Azure</a:t>
            </a:r>
            <a:r>
              <a:rPr lang="hu-HU" b="1" dirty="0"/>
              <a:t> </a:t>
            </a:r>
            <a:r>
              <a:rPr lang="hu-HU" b="1" dirty="0" err="1"/>
              <a:t>Files</a:t>
            </a:r>
            <a:endParaRPr lang="hu-HU" b="1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F3B4F90-061C-4504-98CB-CBC8C8B03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7841" y="1621186"/>
            <a:ext cx="9144000" cy="5055187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dirty="0"/>
              <a:t>One thing that distinguishes Azure Files from files on a corporate file share is that you can access the files from anywhere in the world, by using a URL that points to the file</a:t>
            </a:r>
            <a:r>
              <a:rPr lang="hu-HU" dirty="0"/>
              <a:t>.</a:t>
            </a:r>
          </a:p>
          <a:p>
            <a:pPr algn="just"/>
            <a:endParaRPr lang="hu-HU" dirty="0"/>
          </a:p>
          <a:p>
            <a:pPr algn="just"/>
            <a:endParaRPr lang="hu-HU" dirty="0"/>
          </a:p>
          <a:p>
            <a:pPr algn="just"/>
            <a:endParaRPr lang="hu-HU" dirty="0"/>
          </a:p>
          <a:p>
            <a:pPr algn="just"/>
            <a:endParaRPr lang="hu-HU" dirty="0"/>
          </a:p>
          <a:p>
            <a:pPr algn="just"/>
            <a:endParaRPr lang="hu-HU" dirty="0"/>
          </a:p>
          <a:p>
            <a:pPr algn="just"/>
            <a:endParaRPr lang="hu-HU" dirty="0"/>
          </a:p>
          <a:p>
            <a:pPr algn="just"/>
            <a:endParaRPr lang="hu-HU" dirty="0"/>
          </a:p>
          <a:p>
            <a:pPr algn="just"/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A4EB4CC-B8C3-4B5B-A0C9-8B6FB7176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2617"/>
            <a:ext cx="12171428" cy="1561905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3B31CB94-0841-4A3C-806D-601913BD8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54" y="6369971"/>
            <a:ext cx="4230991" cy="27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051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34682F-C697-4717-A387-9B9C3E3F5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8029"/>
            <a:ext cx="9144000" cy="1133157"/>
          </a:xfrm>
        </p:spPr>
        <p:txBody>
          <a:bodyPr>
            <a:normAutofit/>
          </a:bodyPr>
          <a:lstStyle/>
          <a:p>
            <a:r>
              <a:rPr lang="hu-HU" b="1" dirty="0" err="1"/>
              <a:t>Queue</a:t>
            </a:r>
            <a:r>
              <a:rPr lang="hu-HU" b="1" dirty="0"/>
              <a:t> Storage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F3B4F90-061C-4504-98CB-CBC8C8B03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984" y="1621186"/>
            <a:ext cx="10947748" cy="5055187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Azure Queue Storage is a service for storing large numbers of messages</a:t>
            </a:r>
            <a:r>
              <a:rPr lang="hu-HU" dirty="0"/>
              <a:t>.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Once stored, you can access the messages from anywhere in the world via authenticated calls using HTTP or HTTPS</a:t>
            </a:r>
            <a:r>
              <a:rPr lang="hu-HU" dirty="0"/>
              <a:t>.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hu-HU" dirty="0"/>
              <a:t>A</a:t>
            </a:r>
            <a:r>
              <a:rPr lang="en-US" dirty="0"/>
              <a:t> queue can contain as many messages as your storage account has room for (potentially millions)</a:t>
            </a:r>
            <a:r>
              <a:rPr lang="hu-HU" dirty="0"/>
              <a:t>.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Each individual message can be up to 64 KB in size</a:t>
            </a:r>
            <a:r>
              <a:rPr lang="hu-HU" dirty="0"/>
              <a:t>.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91450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34682F-C697-4717-A387-9B9C3E3F5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0585" y="488029"/>
            <a:ext cx="9144000" cy="1133157"/>
          </a:xfrm>
        </p:spPr>
        <p:txBody>
          <a:bodyPr>
            <a:normAutofit/>
          </a:bodyPr>
          <a:lstStyle/>
          <a:p>
            <a:r>
              <a:rPr lang="hu-HU" b="1" dirty="0" err="1"/>
              <a:t>Disk</a:t>
            </a:r>
            <a:r>
              <a:rPr lang="hu-HU" b="1" dirty="0"/>
              <a:t> </a:t>
            </a:r>
            <a:r>
              <a:rPr lang="hu-HU" b="1" dirty="0" err="1"/>
              <a:t>storage</a:t>
            </a:r>
            <a:endParaRPr lang="hu-HU" b="1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F3B4F90-061C-4504-98CB-CBC8C8B03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984" y="1621186"/>
            <a:ext cx="10947748" cy="5055187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hu-HU" dirty="0" err="1"/>
              <a:t>Disk</a:t>
            </a:r>
            <a:r>
              <a:rPr lang="hu-HU" dirty="0"/>
              <a:t> Storage </a:t>
            </a:r>
            <a:r>
              <a:rPr lang="hu-HU" dirty="0" err="1"/>
              <a:t>provides</a:t>
            </a:r>
            <a:r>
              <a:rPr lang="hu-HU" dirty="0"/>
              <a:t> </a:t>
            </a:r>
            <a:r>
              <a:rPr lang="hu-HU" dirty="0" err="1"/>
              <a:t>disks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Azure</a:t>
            </a:r>
            <a:r>
              <a:rPr lang="hu-HU" dirty="0"/>
              <a:t> </a:t>
            </a:r>
            <a:r>
              <a:rPr lang="hu-HU" dirty="0" err="1"/>
              <a:t>virtual</a:t>
            </a:r>
            <a:r>
              <a:rPr lang="hu-HU" dirty="0"/>
              <a:t> </a:t>
            </a:r>
            <a:r>
              <a:rPr lang="hu-HU" dirty="0" err="1"/>
              <a:t>machines</a:t>
            </a:r>
            <a:r>
              <a:rPr lang="hu-HU" dirty="0"/>
              <a:t> -&gt; </a:t>
            </a:r>
            <a:r>
              <a:rPr lang="en-US" dirty="0"/>
              <a:t>similar to </a:t>
            </a:r>
            <a:br>
              <a:rPr lang="hu-HU" dirty="0"/>
            </a:br>
            <a:r>
              <a:rPr lang="en-US" dirty="0"/>
              <a:t>how they would in on-premises scenarios</a:t>
            </a:r>
            <a:r>
              <a:rPr lang="hu-HU" dirty="0"/>
              <a:t>.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Disk Storage allows data to be persistently stored and accessed from an attached virtual hard disk</a:t>
            </a:r>
            <a:r>
              <a:rPr lang="hu-HU" dirty="0"/>
              <a:t>.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hu-HU" dirty="0"/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Disks come in many different sizes and performance levels, from solid-state drives (SSDs) to traditional spinning hard disk drives (HDDs), with varying performance tiers.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35829B69-59FF-4FA2-89C4-7801F6903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729" y="4837749"/>
            <a:ext cx="2164456" cy="1838624"/>
          </a:xfrm>
          <a:prstGeom prst="rect">
            <a:avLst/>
          </a:prstGeom>
        </p:spPr>
      </p:pic>
      <p:pic>
        <p:nvPicPr>
          <p:cNvPr id="18434" name="Picture 2" descr="Disk Storage icon.">
            <a:extLst>
              <a:ext uri="{FF2B5EF4-FFF2-40B4-BE49-F238E27FC236}">
                <a16:creationId xmlns:a16="http://schemas.microsoft.com/office/drawing/2014/main" id="{1F940EFA-F260-4E66-9649-45008715E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4276" y="0"/>
            <a:ext cx="2297723" cy="189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519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4C06B16-2318-B996-5087-F2C225272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/>
              <a:t>Azure Migrate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D563D77-658A-A53C-6DAE-14AC16DE36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2154436"/>
          </a:xfrm>
        </p:spPr>
        <p:txBody>
          <a:bodyPr/>
          <a:lstStyle/>
          <a:p>
            <a:pPr marL="228600" indent="-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Unified migration platform.</a:t>
            </a:r>
          </a:p>
          <a:p>
            <a:pPr marL="228600" indent="-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Range of integrated and standalone tools.</a:t>
            </a:r>
          </a:p>
          <a:p>
            <a:pPr marL="228600" indent="-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Assessment and migration.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EF09E3-40A7-ADDE-8276-2501BD8DE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064000" y="1581150"/>
            <a:ext cx="7535863" cy="443071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Content Placeholder 5">
            <a:extLst>
              <a:ext uri="{FF2B5EF4-FFF2-40B4-BE49-F238E27FC236}">
                <a16:creationId xmlns:a16="http://schemas.microsoft.com/office/drawing/2014/main" id="{96E99CBE-0E6E-A629-76ED-27E2E42F8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5091" b="15091"/>
          <a:stretch/>
        </p:blipFill>
        <p:spPr>
          <a:xfrm>
            <a:off x="5775319" y="2360614"/>
            <a:ext cx="4113226" cy="287178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66A922-A4AC-FF13-F36A-AD813CE37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4359978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34682F-C697-4717-A387-9B9C3E3F5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8029"/>
            <a:ext cx="9144000" cy="1133157"/>
          </a:xfrm>
        </p:spPr>
        <p:txBody>
          <a:bodyPr>
            <a:normAutofit/>
          </a:bodyPr>
          <a:lstStyle/>
          <a:p>
            <a:r>
              <a:rPr lang="hu-HU" b="1" dirty="0" err="1"/>
              <a:t>Integrated</a:t>
            </a:r>
            <a:r>
              <a:rPr lang="hu-HU" b="1" dirty="0"/>
              <a:t> </a:t>
            </a:r>
            <a:r>
              <a:rPr lang="hu-HU" b="1" dirty="0" err="1"/>
              <a:t>tools</a:t>
            </a:r>
            <a:endParaRPr lang="hu-HU" b="1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F3B4F90-061C-4504-98CB-CBC8C8B03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984" y="1621186"/>
            <a:ext cx="10947748" cy="5055187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3600" dirty="0"/>
              <a:t>Azure Migrate hub also includes the following tools to help with migration</a:t>
            </a:r>
            <a:r>
              <a:rPr lang="hu-HU" sz="3600" dirty="0"/>
              <a:t>:</a:t>
            </a: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Azure Migrate: Discovery and assessment.</a:t>
            </a:r>
            <a:endParaRPr lang="hu-HU" sz="3200" b="1" dirty="0"/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hu-HU" sz="3200" b="1" dirty="0" err="1"/>
              <a:t>Azure</a:t>
            </a:r>
            <a:r>
              <a:rPr lang="hu-HU" sz="3200" b="1" dirty="0"/>
              <a:t> </a:t>
            </a:r>
            <a:r>
              <a:rPr lang="hu-HU" sz="3200" b="1" dirty="0" err="1"/>
              <a:t>Migrate</a:t>
            </a:r>
            <a:r>
              <a:rPr lang="hu-HU" sz="3200" b="1" dirty="0"/>
              <a:t>: Server </a:t>
            </a:r>
            <a:r>
              <a:rPr lang="hu-HU" sz="3200" b="1" dirty="0" err="1"/>
              <a:t>Migration</a:t>
            </a:r>
            <a:r>
              <a:rPr lang="hu-HU" sz="3200" b="1" dirty="0"/>
              <a:t>.</a:t>
            </a: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hu-HU" sz="3200" b="1" dirty="0"/>
              <a:t>Data </a:t>
            </a:r>
            <a:r>
              <a:rPr lang="hu-HU" sz="3200" b="1" dirty="0" err="1"/>
              <a:t>Migration</a:t>
            </a:r>
            <a:r>
              <a:rPr lang="hu-HU" sz="3200" b="1" dirty="0"/>
              <a:t> </a:t>
            </a:r>
            <a:r>
              <a:rPr lang="hu-HU" sz="3200" b="1" dirty="0" err="1"/>
              <a:t>Assistant</a:t>
            </a:r>
            <a:r>
              <a:rPr lang="hu-HU" sz="3200" b="1" dirty="0"/>
              <a:t>.</a:t>
            </a: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hu-HU" sz="3200" b="1" dirty="0" err="1"/>
              <a:t>Azure</a:t>
            </a:r>
            <a:r>
              <a:rPr lang="hu-HU" sz="3200" b="1" dirty="0"/>
              <a:t> </a:t>
            </a:r>
            <a:r>
              <a:rPr lang="hu-HU" sz="3200" b="1" dirty="0" err="1"/>
              <a:t>Database</a:t>
            </a:r>
            <a:r>
              <a:rPr lang="hu-HU" sz="3200" b="1" dirty="0"/>
              <a:t> </a:t>
            </a:r>
            <a:r>
              <a:rPr lang="hu-HU" sz="3200" b="1" dirty="0" err="1"/>
              <a:t>Migration</a:t>
            </a:r>
            <a:r>
              <a:rPr lang="hu-HU" sz="3200" b="1" dirty="0"/>
              <a:t> Service</a:t>
            </a: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hu-HU" sz="3200" b="1" dirty="0"/>
              <a:t>Web app </a:t>
            </a:r>
            <a:r>
              <a:rPr lang="hu-HU" sz="3200" b="1" dirty="0" err="1"/>
              <a:t>migration</a:t>
            </a:r>
            <a:r>
              <a:rPr lang="hu-HU" sz="3200" b="1" dirty="0"/>
              <a:t> </a:t>
            </a:r>
            <a:r>
              <a:rPr lang="hu-HU" sz="3200" b="1" dirty="0" err="1"/>
              <a:t>assistant</a:t>
            </a:r>
            <a:endParaRPr lang="hu-HU" sz="3200" b="1" dirty="0"/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hu-HU" sz="3200" b="1" dirty="0" err="1"/>
              <a:t>Azure</a:t>
            </a:r>
            <a:r>
              <a:rPr lang="hu-HU" sz="3200" b="1" dirty="0"/>
              <a:t> Data </a:t>
            </a:r>
            <a:r>
              <a:rPr lang="hu-HU" sz="3200" b="1" dirty="0" err="1"/>
              <a:t>Box</a:t>
            </a:r>
            <a:endParaRPr lang="hu-HU" sz="3200" b="1" dirty="0"/>
          </a:p>
        </p:txBody>
      </p:sp>
    </p:spTree>
    <p:extLst>
      <p:ext uri="{BB962C8B-B14F-4D97-AF65-F5344CB8AC3E}">
        <p14:creationId xmlns:p14="http://schemas.microsoft.com/office/powerpoint/2010/main" val="35277003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5A12AB99-45CA-5AB8-B3FD-7D4E2272E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/>
              <a:t>Azure Data Box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1193C86-640F-C4ED-BF02-E2379ACF19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1" y="1594155"/>
            <a:ext cx="3086099" cy="3939540"/>
          </a:xfrm>
        </p:spPr>
        <p:txBody>
          <a:bodyPr/>
          <a:lstStyle/>
          <a:p>
            <a:pPr marL="228600" indent="-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Store up to 80 terabytes 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of data.</a:t>
            </a:r>
          </a:p>
          <a:p>
            <a:pPr marL="228600" indent="-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Move your disaster recovery backups to Azure.</a:t>
            </a:r>
          </a:p>
          <a:p>
            <a:pPr marL="228600" indent="-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Protect your data in a rugged case during transit.</a:t>
            </a:r>
          </a:p>
          <a:p>
            <a:pPr marL="228600" indent="-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Migrate data out of Azure for compliance or regulatory needs.</a:t>
            </a:r>
          </a:p>
          <a:p>
            <a:pPr marL="228600" indent="-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Migrate data to Azure from remote locations with limited or no connectivity.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B46DEE-B5FA-045D-C80A-AB0EE645B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064000" y="1581150"/>
            <a:ext cx="7535863" cy="443071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8" name="Data Box icon">
            <a:extLst>
              <a:ext uri="{FF2B5EF4-FFF2-40B4-BE49-F238E27FC236}">
                <a16:creationId xmlns:a16="http://schemas.microsoft.com/office/drawing/2014/main" id="{1BC18EF8-B2BB-F167-F030-EB32435C8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2435" b="12435"/>
          <a:stretch/>
        </p:blipFill>
        <p:spPr>
          <a:xfrm>
            <a:off x="5838296" y="2465386"/>
            <a:ext cx="3987272" cy="299561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60AE00-32EF-9CF7-60C4-9BA04AB13C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4593995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34682F-C697-4717-A387-9B9C3E3F5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8029"/>
            <a:ext cx="9144000" cy="1133157"/>
          </a:xfrm>
        </p:spPr>
        <p:txBody>
          <a:bodyPr>
            <a:normAutofit/>
          </a:bodyPr>
          <a:lstStyle/>
          <a:p>
            <a:r>
              <a:rPr lang="hu-HU" b="1" dirty="0" err="1"/>
              <a:t>Azure</a:t>
            </a:r>
            <a:r>
              <a:rPr lang="hu-HU" b="1" dirty="0"/>
              <a:t> Data </a:t>
            </a:r>
            <a:r>
              <a:rPr lang="hu-HU" b="1" dirty="0" err="1"/>
              <a:t>Box</a:t>
            </a:r>
            <a:endParaRPr lang="hu-HU" b="1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F3B4F90-061C-4504-98CB-CBC8C8B03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2024" y="1621186"/>
            <a:ext cx="11932920" cy="5055187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hu-HU" dirty="0" err="1"/>
              <a:t>Use</a:t>
            </a:r>
            <a:r>
              <a:rPr lang="hu-HU" dirty="0"/>
              <a:t> </a:t>
            </a:r>
            <a:r>
              <a:rPr lang="hu-HU" dirty="0" err="1"/>
              <a:t>cases</a:t>
            </a:r>
            <a:r>
              <a:rPr lang="hu-HU" dirty="0"/>
              <a:t>: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 Box is ideally suited to transfer data sizes larger than 40 TBs in scenarios with no to limited network connectivity</a:t>
            </a:r>
            <a:r>
              <a:rPr lang="hu-HU" dirty="0"/>
              <a:t>.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hu-HU" dirty="0"/>
          </a:p>
          <a:p>
            <a:pPr algn="l">
              <a:lnSpc>
                <a:spcPct val="100000"/>
              </a:lnSpc>
            </a:pPr>
            <a:r>
              <a:rPr lang="en-US" dirty="0"/>
              <a:t>Data Box can be used to import data to Azure</a:t>
            </a:r>
            <a:r>
              <a:rPr lang="hu-HU" dirty="0"/>
              <a:t>:</a:t>
            </a: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Onetime migration - when a large amount of on-premises data is moved to Azure.</a:t>
            </a: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Moving a media library from offline tapes into Azure to create an online media library.</a:t>
            </a: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Migrating your VM farm, SQL server, and applications to Azure.</a:t>
            </a: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Moving historical data to Azure for in-depth analysis and reporting using HDInsight.</a:t>
            </a: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Initial bulk transfer - when an initial bulk transfer is done using Data Box (seed) followed by incremental transfers over the network.</a:t>
            </a: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Periodic uploads - when large amount of data is generated periodically and needs to be moved to Azure.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147237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34682F-C697-4717-A387-9B9C3E3F5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8029"/>
            <a:ext cx="9144000" cy="1133157"/>
          </a:xfrm>
        </p:spPr>
        <p:txBody>
          <a:bodyPr>
            <a:normAutofit/>
          </a:bodyPr>
          <a:lstStyle/>
          <a:p>
            <a:r>
              <a:rPr lang="hu-HU" b="1" dirty="0" err="1"/>
              <a:t>Azure</a:t>
            </a:r>
            <a:r>
              <a:rPr lang="hu-HU" b="1" dirty="0"/>
              <a:t> Data </a:t>
            </a:r>
            <a:r>
              <a:rPr lang="hu-HU" b="1" dirty="0" err="1"/>
              <a:t>Box</a:t>
            </a:r>
            <a:endParaRPr lang="hu-HU" b="1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F3B4F90-061C-4504-98CB-CBC8C8B03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984" y="1621186"/>
            <a:ext cx="10947748" cy="5055187"/>
          </a:xfrm>
        </p:spPr>
        <p:txBody>
          <a:bodyPr>
            <a:normAutofit lnSpcReduction="10000"/>
          </a:bodyPr>
          <a:lstStyle/>
          <a:p>
            <a:pPr algn="l">
              <a:lnSpc>
                <a:spcPct val="100000"/>
              </a:lnSpc>
            </a:pPr>
            <a:r>
              <a:rPr lang="en-US" sz="3200" dirty="0"/>
              <a:t>Data Box can be used to export data from Azure</a:t>
            </a:r>
            <a:r>
              <a:rPr lang="hu-HU" sz="3200" dirty="0"/>
              <a:t>:</a:t>
            </a: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Disaster recovery </a:t>
            </a:r>
            <a:r>
              <a:rPr lang="en-US" sz="2800" dirty="0"/>
              <a:t>- when a copy of the data from Azure is restored to an on-premises network. In a typical disaster recovery scenario, a large amount of Azure data is exported to a Data Box. Microsoft then ships this Data Box, and the data is restored on your premises in a short time.</a:t>
            </a: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Security requirements </a:t>
            </a:r>
            <a:r>
              <a:rPr lang="en-US" sz="2800" dirty="0"/>
              <a:t>- when you need to be able to export data out of Azure due to government or security requirements.</a:t>
            </a: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Migrate back to on-premises or to another cloud service provider - when you want to move all the data back to on-premises, or to another cloud service provider, export data via Data Box to migrate the workloads</a:t>
            </a:r>
            <a:r>
              <a:rPr lang="hu-HU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9263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DF0ECD0-9019-A268-8451-367672049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/>
              <a:t>Storage accounts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C50D570-B544-475D-6345-87E1F5FE1FF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3016210"/>
          </a:xfrm>
        </p:spPr>
        <p:txBody>
          <a:bodyPr/>
          <a:lstStyle/>
          <a:p>
            <a:pPr marL="292100" indent="-2921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Must have a globally </a:t>
            </a:r>
            <a:br>
              <a:rPr lang="en-US" sz="2200" dirty="0">
                <a:latin typeface="+mn-lt"/>
              </a:rPr>
            </a:br>
            <a:r>
              <a:rPr lang="en-US" sz="2200" dirty="0">
                <a:latin typeface="+mn-lt"/>
              </a:rPr>
              <a:t>unique name.</a:t>
            </a:r>
          </a:p>
          <a:p>
            <a:pPr marL="292100" indent="-2921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Provide over-the-internet access worldwide.</a:t>
            </a:r>
          </a:p>
          <a:p>
            <a:pPr marL="292100" indent="-2921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Determine storage services and redundancy options.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CA03D9E-5A90-1474-724E-CF20F597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064000" y="1581150"/>
            <a:ext cx="7535863" cy="4430713"/>
            <a:chOff x="4064000" y="1581150"/>
            <a:chExt cx="7535863" cy="443071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7C14E68-FEC3-6330-4CC4-F270CA8B6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4000" y="1581150"/>
              <a:ext cx="7535863" cy="443071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0" name="Content Placeholder 8">
              <a:extLst>
                <a:ext uri="{FF2B5EF4-FFF2-40B4-BE49-F238E27FC236}">
                  <a16:creationId xmlns:a16="http://schemas.microsoft.com/office/drawing/2014/main" id="{47EBCD2A-4EAC-FDE4-FA09-A76DD27F62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35739" y="2500314"/>
              <a:ext cx="2592386" cy="2592386"/>
            </a:xfrm>
            <a:prstGeom prst="rect">
              <a:avLst/>
            </a:prstGeom>
          </p:spPr>
        </p:pic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22BF11-43E5-6615-ACA2-AB08987F9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61440557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>
            <a:extLst>
              <a:ext uri="{FF2B5EF4-FFF2-40B4-BE49-F238E27FC236}">
                <a16:creationId xmlns:a16="http://schemas.microsoft.com/office/drawing/2014/main" id="{FBF968DF-9B90-1CE3-1366-46BC30793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/>
              <a:t>File management options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95F59361-68A4-F31B-67D8-5D119E58984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338554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 err="1"/>
              <a:t>AzCopy</a:t>
            </a:r>
            <a:endParaRPr lang="en-US" sz="2200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CBA8F50-5172-FD52-4A39-049855059E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148933"/>
            <a:ext cx="3477611" cy="1261884"/>
          </a:xfrm>
        </p:spPr>
        <p:txBody>
          <a:bodyPr/>
          <a:lstStyle/>
          <a:p>
            <a:pPr marL="231775" indent="-231775"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Command-line utility.</a:t>
            </a:r>
          </a:p>
          <a:p>
            <a:pPr marL="231775" indent="-231775"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Copy blobs or files to or from your storage account.</a:t>
            </a:r>
          </a:p>
          <a:p>
            <a:pPr marL="231775" indent="-231775"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One-direction synchronization.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FB4FFDD5-3517-4703-4F76-42DFE65CDF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338554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/>
              <a:t>Azure Storage Explorer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1B02216F-91CE-0B28-CCCA-B65050E588C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148933"/>
            <a:ext cx="3477611" cy="1815882"/>
          </a:xfrm>
        </p:spPr>
        <p:txBody>
          <a:bodyPr/>
          <a:lstStyle/>
          <a:p>
            <a:pPr marL="231775" indent="-231775"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Graphical user interface (similar to Windows Explorer).</a:t>
            </a:r>
          </a:p>
          <a:p>
            <a:pPr marL="231775" indent="-231775"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Compatible with Windows, MacOS, and Linux.</a:t>
            </a:r>
          </a:p>
          <a:p>
            <a:pPr marL="231775" indent="-231775"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Uses </a:t>
            </a:r>
            <a:r>
              <a:rPr lang="en-US" sz="1800" dirty="0" err="1"/>
              <a:t>AzCopy</a:t>
            </a:r>
            <a:r>
              <a:rPr lang="en-US" sz="1800" dirty="0"/>
              <a:t> to handle file operations.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7C64714C-CB2F-0FB6-85B2-F0C5EA1FC2F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338554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/>
              <a:t>Azure File Sync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BC044407-192F-1925-7072-FABB963403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148933"/>
            <a:ext cx="3477611" cy="2369880"/>
          </a:xfrm>
        </p:spPr>
        <p:txBody>
          <a:bodyPr/>
          <a:lstStyle/>
          <a:p>
            <a:pPr marL="231775" indent="-231775"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Synchronizes Azure and on-premises files in a bidirectional manner.</a:t>
            </a:r>
          </a:p>
          <a:p>
            <a:pPr marL="231775" indent="-231775"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Cloud tiering keeps frequently accessed files local, while freeing up space.</a:t>
            </a:r>
          </a:p>
          <a:p>
            <a:pPr marL="231775" indent="-231775"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Rapid reprovisioning of failed local server (install and resync).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DE2641-CBF9-EB3C-2FDB-696C23BF6D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8690550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34682F-C697-4717-A387-9B9C3E3F5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8029"/>
            <a:ext cx="9144000" cy="1133157"/>
          </a:xfrm>
        </p:spPr>
        <p:txBody>
          <a:bodyPr>
            <a:normAutofit/>
          </a:bodyPr>
          <a:lstStyle/>
          <a:p>
            <a:r>
              <a:rPr lang="hu-HU" b="1" dirty="0" err="1"/>
              <a:t>Azure</a:t>
            </a:r>
            <a:r>
              <a:rPr lang="hu-HU" b="1" dirty="0"/>
              <a:t> File </a:t>
            </a:r>
            <a:r>
              <a:rPr lang="hu-HU" b="1" dirty="0" err="1"/>
              <a:t>Sync</a:t>
            </a:r>
            <a:endParaRPr lang="hu-HU" b="1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F3B4F90-061C-4504-98CB-CBC8C8B03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984" y="1621186"/>
            <a:ext cx="10947748" cy="5055187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3200" dirty="0"/>
              <a:t>With Azure File Sync, you can</a:t>
            </a:r>
            <a:r>
              <a:rPr lang="hu-HU" sz="3200" dirty="0"/>
              <a:t>: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Use any protocol that's available on Windows Server to access your data locally, including SMB, NFS, and FTPS.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Have as many caches as you need across the world.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Replace a failed local server by installing Azure File Sync on a new server in the same datacenter.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Configure cloud tiering so the most frequently accessed files are replicated locally, while infrequently accessed files are kept in the cloud until requested</a:t>
            </a:r>
            <a:r>
              <a:rPr lang="hu-HU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139341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34682F-C697-4717-A387-9B9C3E3F5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8029"/>
            <a:ext cx="9144000" cy="1133157"/>
          </a:xfrm>
        </p:spPr>
        <p:txBody>
          <a:bodyPr>
            <a:normAutofit/>
          </a:bodyPr>
          <a:lstStyle/>
          <a:p>
            <a:r>
              <a:rPr lang="hu-HU" b="1" dirty="0" err="1"/>
              <a:t>Questions</a:t>
            </a:r>
            <a:endParaRPr lang="hu-HU" b="1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F3B4F90-061C-4504-98CB-CBC8C8B03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192" y="1621186"/>
            <a:ext cx="10318649" cy="5055187"/>
          </a:xfrm>
        </p:spPr>
        <p:txBody>
          <a:bodyPr>
            <a:normAutofit/>
          </a:bodyPr>
          <a:lstStyle/>
          <a:p>
            <a:pPr marL="457200" indent="-457200" algn="just">
              <a:buAutoNum type="arabicPeriod"/>
            </a:pPr>
            <a:r>
              <a:rPr lang="en-US" sz="3200" b="1" dirty="0"/>
              <a:t>Which tool automatically keeps files between an on-premises Windows server and an Azure cloud environment updated</a:t>
            </a:r>
            <a:r>
              <a:rPr lang="hu-HU" sz="3200" b="1" dirty="0"/>
              <a:t>?</a:t>
            </a:r>
          </a:p>
          <a:p>
            <a:pPr marL="457200" indent="-457200" algn="just">
              <a:buAutoNum type="arabicPeriod"/>
            </a:pPr>
            <a:endParaRPr lang="hu-HU" sz="3200" b="1" dirty="0"/>
          </a:p>
          <a:p>
            <a:pPr marL="457200" indent="-457200" algn="just">
              <a:buFont typeface="+mj-lt"/>
              <a:buAutoNum type="alphaUcPeriod"/>
            </a:pPr>
            <a:r>
              <a:rPr lang="fr-FR" sz="3200" dirty="0"/>
              <a:t>Azure File Sync</a:t>
            </a:r>
          </a:p>
          <a:p>
            <a:pPr marL="457200" indent="-457200" algn="just">
              <a:buFont typeface="+mj-lt"/>
              <a:buAutoNum type="alphaUcPeriod"/>
            </a:pPr>
            <a:endParaRPr lang="fr-FR" sz="3200" dirty="0"/>
          </a:p>
          <a:p>
            <a:pPr marL="457200" indent="-457200" algn="just">
              <a:buFont typeface="+mj-lt"/>
              <a:buAutoNum type="alphaUcPeriod"/>
            </a:pPr>
            <a:r>
              <a:rPr lang="fr-FR" sz="3200" dirty="0"/>
              <a:t>Azure Storage Explorer</a:t>
            </a:r>
          </a:p>
          <a:p>
            <a:pPr marL="457200" indent="-457200" algn="just">
              <a:buFont typeface="+mj-lt"/>
              <a:buAutoNum type="alphaUcPeriod"/>
            </a:pPr>
            <a:endParaRPr lang="fr-FR" sz="3200" dirty="0"/>
          </a:p>
          <a:p>
            <a:pPr marL="457200" indent="-457200" algn="just">
              <a:buFont typeface="+mj-lt"/>
              <a:buAutoNum type="alphaUcPeriod"/>
            </a:pPr>
            <a:r>
              <a:rPr lang="fr-FR" sz="3200" dirty="0" err="1"/>
              <a:t>AzCopy</a:t>
            </a:r>
            <a:endParaRPr lang="hu-HU" sz="3200" dirty="0"/>
          </a:p>
        </p:txBody>
      </p:sp>
    </p:spTree>
    <p:extLst>
      <p:ext uri="{BB962C8B-B14F-4D97-AF65-F5344CB8AC3E}">
        <p14:creationId xmlns:p14="http://schemas.microsoft.com/office/powerpoint/2010/main" val="15482667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34682F-C697-4717-A387-9B9C3E3F5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8029"/>
            <a:ext cx="9144000" cy="1133157"/>
          </a:xfrm>
        </p:spPr>
        <p:txBody>
          <a:bodyPr>
            <a:normAutofit/>
          </a:bodyPr>
          <a:lstStyle/>
          <a:p>
            <a:r>
              <a:rPr lang="hu-HU" b="1" dirty="0" err="1"/>
              <a:t>Questions</a:t>
            </a:r>
            <a:endParaRPr lang="hu-HU" b="1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F3B4F90-061C-4504-98CB-CBC8C8B03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504" y="1621186"/>
            <a:ext cx="10108337" cy="5055187"/>
          </a:xfrm>
        </p:spPr>
        <p:txBody>
          <a:bodyPr>
            <a:normAutofit/>
          </a:bodyPr>
          <a:lstStyle/>
          <a:p>
            <a:pPr algn="just"/>
            <a:r>
              <a:rPr lang="hu-HU" sz="3200" dirty="0"/>
              <a:t>2. </a:t>
            </a:r>
            <a:r>
              <a:rPr lang="en-US" sz="3200" b="1" dirty="0"/>
              <a:t>Which storage redundancy option provides the highest degree of durability, with 16 nines of durability</a:t>
            </a:r>
            <a:r>
              <a:rPr lang="hu-HU" sz="3200" b="1" dirty="0"/>
              <a:t>?</a:t>
            </a:r>
          </a:p>
          <a:p>
            <a:pPr algn="just"/>
            <a:endParaRPr lang="hu-HU" sz="3200" b="1" dirty="0"/>
          </a:p>
          <a:p>
            <a:pPr marL="457200" indent="-457200" algn="just">
              <a:buFont typeface="+mj-lt"/>
              <a:buAutoNum type="alphaUcPeriod"/>
            </a:pPr>
            <a:r>
              <a:rPr lang="hu-HU" sz="3200" dirty="0" err="1"/>
              <a:t>Locally</a:t>
            </a:r>
            <a:r>
              <a:rPr lang="hu-HU" sz="3200" dirty="0"/>
              <a:t> </a:t>
            </a:r>
            <a:r>
              <a:rPr lang="hu-HU" sz="3200" dirty="0" err="1"/>
              <a:t>redundant</a:t>
            </a:r>
            <a:r>
              <a:rPr lang="hu-HU" sz="3200" dirty="0"/>
              <a:t> </a:t>
            </a:r>
            <a:r>
              <a:rPr lang="hu-HU" sz="3200" dirty="0" err="1"/>
              <a:t>storage</a:t>
            </a:r>
            <a:endParaRPr lang="hu-HU" sz="3200" dirty="0"/>
          </a:p>
          <a:p>
            <a:pPr marL="457200" indent="-457200" algn="just">
              <a:buFont typeface="+mj-lt"/>
              <a:buAutoNum type="alphaUcPeriod"/>
            </a:pPr>
            <a:endParaRPr lang="hu-HU" sz="3200" dirty="0"/>
          </a:p>
          <a:p>
            <a:pPr marL="457200" indent="-457200" algn="just">
              <a:buFont typeface="+mj-lt"/>
              <a:buAutoNum type="alphaUcPeriod"/>
            </a:pPr>
            <a:r>
              <a:rPr lang="hu-HU" sz="3200" dirty="0" err="1"/>
              <a:t>Zone-redundant</a:t>
            </a:r>
            <a:r>
              <a:rPr lang="hu-HU" sz="3200" dirty="0"/>
              <a:t> </a:t>
            </a:r>
            <a:r>
              <a:rPr lang="hu-HU" sz="3200" dirty="0" err="1"/>
              <a:t>storage</a:t>
            </a:r>
            <a:endParaRPr lang="hu-HU" sz="3200" dirty="0"/>
          </a:p>
          <a:p>
            <a:pPr marL="457200" indent="-457200" algn="just">
              <a:buFont typeface="+mj-lt"/>
              <a:buAutoNum type="alphaUcPeriod"/>
            </a:pPr>
            <a:endParaRPr lang="hu-HU" sz="3200" dirty="0"/>
          </a:p>
          <a:p>
            <a:pPr marL="457200" indent="-457200" algn="just">
              <a:buFont typeface="+mj-lt"/>
              <a:buAutoNum type="alphaUcPeriod"/>
            </a:pPr>
            <a:r>
              <a:rPr lang="hu-HU" sz="3200" dirty="0" err="1"/>
              <a:t>Geo-zone-redundant-storage</a:t>
            </a:r>
            <a:endParaRPr lang="hu-HU" sz="3200" dirty="0"/>
          </a:p>
        </p:txBody>
      </p:sp>
    </p:spTree>
    <p:extLst>
      <p:ext uri="{BB962C8B-B14F-4D97-AF65-F5344CB8AC3E}">
        <p14:creationId xmlns:p14="http://schemas.microsoft.com/office/powerpoint/2010/main" val="27621108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34682F-C697-4717-A387-9B9C3E3F5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8029"/>
            <a:ext cx="9144000" cy="1133157"/>
          </a:xfrm>
        </p:spPr>
        <p:txBody>
          <a:bodyPr>
            <a:normAutofit/>
          </a:bodyPr>
          <a:lstStyle/>
          <a:p>
            <a:r>
              <a:rPr lang="hu-HU" b="1" dirty="0" err="1"/>
              <a:t>Questions</a:t>
            </a:r>
            <a:endParaRPr lang="hu-HU" b="1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F3B4F90-061C-4504-98CB-CBC8C8B03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776" y="1621186"/>
            <a:ext cx="10218065" cy="5055187"/>
          </a:xfrm>
        </p:spPr>
        <p:txBody>
          <a:bodyPr>
            <a:normAutofit/>
          </a:bodyPr>
          <a:lstStyle/>
          <a:p>
            <a:pPr algn="just"/>
            <a:r>
              <a:rPr lang="hu-HU" sz="3200" dirty="0"/>
              <a:t>3. </a:t>
            </a:r>
            <a:r>
              <a:rPr lang="en-US" sz="3200" b="1" dirty="0"/>
              <a:t>Which Azure Storage service supports big data analytics, as well as handling text and binary data types</a:t>
            </a:r>
            <a:r>
              <a:rPr lang="hu-HU" sz="3200" b="1" dirty="0"/>
              <a:t>?</a:t>
            </a:r>
          </a:p>
          <a:p>
            <a:pPr algn="just"/>
            <a:endParaRPr lang="hu-HU" sz="3200" b="1" dirty="0"/>
          </a:p>
          <a:p>
            <a:pPr marL="457200" indent="-457200" algn="just">
              <a:buFont typeface="+mj-lt"/>
              <a:buAutoNum type="alphaUcPeriod"/>
            </a:pPr>
            <a:r>
              <a:rPr lang="hu-HU" sz="3200" dirty="0" err="1"/>
              <a:t>Azure</a:t>
            </a:r>
            <a:r>
              <a:rPr lang="hu-HU" sz="3200" dirty="0"/>
              <a:t> </a:t>
            </a:r>
            <a:r>
              <a:rPr lang="hu-HU" sz="3200" dirty="0" err="1"/>
              <a:t>Blobs</a:t>
            </a:r>
            <a:endParaRPr lang="hu-HU" sz="3200" dirty="0"/>
          </a:p>
          <a:p>
            <a:pPr marL="457200" indent="-457200" algn="just">
              <a:buFont typeface="+mj-lt"/>
              <a:buAutoNum type="alphaUcPeriod"/>
            </a:pPr>
            <a:endParaRPr lang="hu-HU" sz="3200" dirty="0"/>
          </a:p>
          <a:p>
            <a:pPr marL="457200" indent="-457200" algn="just">
              <a:buFont typeface="+mj-lt"/>
              <a:buAutoNum type="alphaUcPeriod"/>
            </a:pPr>
            <a:r>
              <a:rPr lang="hu-HU" sz="3200" dirty="0" err="1"/>
              <a:t>Azure</a:t>
            </a:r>
            <a:r>
              <a:rPr lang="hu-HU" sz="3200" dirty="0"/>
              <a:t> </a:t>
            </a:r>
            <a:r>
              <a:rPr lang="hu-HU" sz="3200" dirty="0" err="1"/>
              <a:t>Files</a:t>
            </a:r>
            <a:endParaRPr lang="hu-HU" sz="3200" dirty="0"/>
          </a:p>
          <a:p>
            <a:pPr marL="457200" indent="-457200" algn="just">
              <a:buFont typeface="+mj-lt"/>
              <a:buAutoNum type="alphaUcPeriod"/>
            </a:pPr>
            <a:endParaRPr lang="hu-HU" sz="3200" dirty="0"/>
          </a:p>
          <a:p>
            <a:pPr marL="457200" indent="-457200" algn="just">
              <a:buFont typeface="+mj-lt"/>
              <a:buAutoNum type="alphaUcPeriod"/>
            </a:pPr>
            <a:r>
              <a:rPr lang="hu-HU" sz="3200" dirty="0" err="1"/>
              <a:t>Azure</a:t>
            </a:r>
            <a:r>
              <a:rPr lang="hu-HU" sz="3200" dirty="0"/>
              <a:t> </a:t>
            </a:r>
            <a:r>
              <a:rPr lang="hu-HU" sz="3200" dirty="0" err="1"/>
              <a:t>Disks</a:t>
            </a:r>
            <a:endParaRPr lang="hu-HU" sz="3200" dirty="0"/>
          </a:p>
        </p:txBody>
      </p:sp>
    </p:spTree>
    <p:extLst>
      <p:ext uri="{BB962C8B-B14F-4D97-AF65-F5344CB8AC3E}">
        <p14:creationId xmlns:p14="http://schemas.microsoft.com/office/powerpoint/2010/main" val="4159074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F73F6A1-AB62-7FEE-B245-0CCFC2A49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369332"/>
          </a:xfrm>
        </p:spPr>
        <p:txBody>
          <a:bodyPr>
            <a:normAutofit fontScale="90000"/>
          </a:bodyPr>
          <a:lstStyle/>
          <a:p>
            <a:r>
              <a:rPr lang="en-US" dirty="0"/>
              <a:t>Storage redundancy</a:t>
            </a:r>
          </a:p>
        </p:txBody>
      </p:sp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B0D885F1-F8E6-E7E3-FA30-D05B462AEBCB}"/>
              </a:ext>
            </a:extLst>
          </p:cNvPr>
          <p:cNvGraphicFramePr>
            <a:graphicFrameLocks/>
          </p:cNvGraphicFramePr>
          <p:nvPr/>
        </p:nvGraphicFramePr>
        <p:xfrm>
          <a:off x="588260" y="1500868"/>
          <a:ext cx="11011600" cy="3668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369">
                  <a:extLst>
                    <a:ext uri="{9D8B030D-6E8A-4147-A177-3AD203B41FA5}">
                      <a16:colId xmlns:a16="http://schemas.microsoft.com/office/drawing/2014/main" val="3223086981"/>
                    </a:ext>
                  </a:extLst>
                </a:gridCol>
                <a:gridCol w="5326741">
                  <a:extLst>
                    <a:ext uri="{9D8B030D-6E8A-4147-A177-3AD203B41FA5}">
                      <a16:colId xmlns:a16="http://schemas.microsoft.com/office/drawing/2014/main" val="1285086739"/>
                    </a:ext>
                  </a:extLst>
                </a:gridCol>
                <a:gridCol w="1570490">
                  <a:extLst>
                    <a:ext uri="{9D8B030D-6E8A-4147-A177-3AD203B41FA5}">
                      <a16:colId xmlns:a16="http://schemas.microsoft.com/office/drawing/2014/main" val="4239390899"/>
                    </a:ext>
                  </a:extLst>
                </a:gridCol>
              </a:tblGrid>
              <a:tr h="491592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+mj-lt"/>
                        </a:rPr>
                        <a:t>Redundancy configuration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9D8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+mj-lt"/>
                        </a:rPr>
                        <a:t>Deployment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88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+mj-lt"/>
                        </a:rPr>
                        <a:t>Durability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089368"/>
                  </a:ext>
                </a:extLst>
              </a:tr>
              <a:tr h="794110">
                <a:tc>
                  <a:txBody>
                    <a:bodyPr/>
                    <a:lstStyle/>
                    <a:p>
                      <a:r>
                        <a:rPr lang="en-US" dirty="0"/>
                        <a:t>Locally redundant storage (LRS)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Single datacenter in the primary region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nines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643356"/>
                  </a:ext>
                </a:extLst>
              </a:tr>
              <a:tr h="794110">
                <a:tc>
                  <a:txBody>
                    <a:bodyPr/>
                    <a:lstStyle/>
                    <a:p>
                      <a:r>
                        <a:rPr lang="en-US" dirty="0"/>
                        <a:t>Zone-redundant storage (ZRS)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Three availability zones in the primary region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nines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411740"/>
                  </a:ext>
                </a:extLst>
              </a:tr>
              <a:tr h="794110">
                <a:tc>
                  <a:txBody>
                    <a:bodyPr/>
                    <a:lstStyle/>
                    <a:p>
                      <a:r>
                        <a:rPr lang="en-US" dirty="0"/>
                        <a:t>Geo-redundant storage (GRS)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Single datacenter in the primary and </a:t>
                      </a:r>
                      <a:br>
                        <a:rPr lang="en-US" dirty="0"/>
                      </a:br>
                      <a:r>
                        <a:rPr lang="en-US" dirty="0"/>
                        <a:t>secondary region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 nines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2494918"/>
                  </a:ext>
                </a:extLst>
              </a:tr>
              <a:tr h="794110">
                <a:tc>
                  <a:txBody>
                    <a:bodyPr/>
                    <a:lstStyle/>
                    <a:p>
                      <a:r>
                        <a:rPr lang="en-US" dirty="0"/>
                        <a:t>Geo-zone-redundant-storage (GZRS)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Three availability zones in the primary region and a single datacenter in the secondary region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 nines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021093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B4BE9A-74D8-D428-ADDF-560AA7D8C6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2231150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34682F-C697-4717-A387-9B9C3E3F5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8029"/>
            <a:ext cx="9144000" cy="1133157"/>
          </a:xfrm>
        </p:spPr>
        <p:txBody>
          <a:bodyPr>
            <a:normAutofit/>
          </a:bodyPr>
          <a:lstStyle/>
          <a:p>
            <a:r>
              <a:rPr lang="hu-HU" b="1" dirty="0" err="1"/>
              <a:t>Azure</a:t>
            </a:r>
            <a:r>
              <a:rPr lang="hu-HU" b="1" dirty="0"/>
              <a:t> </a:t>
            </a:r>
            <a:r>
              <a:rPr lang="hu-HU" b="1" dirty="0" err="1"/>
              <a:t>storage</a:t>
            </a:r>
            <a:r>
              <a:rPr lang="hu-HU" b="1" dirty="0"/>
              <a:t> </a:t>
            </a:r>
            <a:r>
              <a:rPr lang="hu-HU" b="1" dirty="0" err="1"/>
              <a:t>redundancy</a:t>
            </a:r>
            <a:endParaRPr lang="hu-HU" b="1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F3B4F90-061C-4504-98CB-CBC8C8B03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154" y="1621186"/>
            <a:ext cx="10984523" cy="5055187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Azure Storage always stores multiple copies of your data so that it's protected from planned and unplanned events such as transient hardware failures, network or power outages, and natural disasters. </a:t>
            </a:r>
            <a:endParaRPr lang="hu-HU" dirty="0"/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hu-HU" dirty="0"/>
          </a:p>
          <a:p>
            <a:pPr algn="just">
              <a:lnSpc>
                <a:spcPct val="100000"/>
              </a:lnSpc>
            </a:pPr>
            <a:r>
              <a:rPr lang="hu-HU" b="1" dirty="0" err="1"/>
              <a:t>Redundancy</a:t>
            </a:r>
            <a:r>
              <a:rPr lang="hu-HU" b="1" dirty="0"/>
              <a:t> </a:t>
            </a:r>
            <a:r>
              <a:rPr lang="hu-HU" b="1" dirty="0" err="1"/>
              <a:t>options</a:t>
            </a:r>
            <a:r>
              <a:rPr lang="hu-HU" b="1" dirty="0"/>
              <a:t>:</a:t>
            </a:r>
          </a:p>
          <a:p>
            <a:pPr marL="800100" lvl="1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How your data is replicated in the primary region.</a:t>
            </a:r>
          </a:p>
          <a:p>
            <a:pPr marL="800100" lvl="1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Whether your data is replicated to a second region that is geographically distant to the primary region, to protect against regional disasters.</a:t>
            </a:r>
          </a:p>
          <a:p>
            <a:pPr marL="800100" lvl="1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Whether your application requires read access to the replicated data in the secondary region if the primary region becomes unavailable.</a:t>
            </a:r>
            <a:endParaRPr lang="hu-HU" dirty="0"/>
          </a:p>
          <a:p>
            <a:pPr algn="just">
              <a:lnSpc>
                <a:spcPct val="100000"/>
              </a:lnSpc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90567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34682F-C697-4717-A387-9B9C3E3F5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8029"/>
            <a:ext cx="9144000" cy="113315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Redundancy in the primary region</a:t>
            </a:r>
            <a:endParaRPr lang="hu-HU" b="1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F3B4F90-061C-4504-98CB-CBC8C8B03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154" y="1621186"/>
            <a:ext cx="10984523" cy="5055187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 in an Azure Storage account is always replicated three times in the primary region.</a:t>
            </a:r>
            <a:endParaRPr lang="hu-HU" dirty="0"/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hu-HU" dirty="0"/>
          </a:p>
          <a:p>
            <a:pPr algn="just">
              <a:lnSpc>
                <a:spcPct val="100000"/>
              </a:lnSpc>
            </a:pPr>
            <a:r>
              <a:rPr lang="en-US" dirty="0"/>
              <a:t> </a:t>
            </a:r>
            <a:r>
              <a:rPr lang="hu-HU" dirty="0"/>
              <a:t>T</a:t>
            </a:r>
            <a:r>
              <a:rPr lang="en-US" dirty="0"/>
              <a:t>wo options for how </a:t>
            </a:r>
            <a:r>
              <a:rPr lang="hu-HU" dirty="0" err="1"/>
              <a:t>the</a:t>
            </a:r>
            <a:r>
              <a:rPr lang="en-US" dirty="0"/>
              <a:t> data is replicated in the primary region</a:t>
            </a:r>
            <a:r>
              <a:rPr lang="hu-HU" dirty="0"/>
              <a:t>:</a:t>
            </a:r>
          </a:p>
          <a:p>
            <a:pPr algn="just">
              <a:lnSpc>
                <a:spcPct val="100000"/>
              </a:lnSpc>
            </a:pPr>
            <a:endParaRPr lang="hu-HU" dirty="0"/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locally redundant storage (LRS) </a:t>
            </a:r>
            <a:endParaRPr lang="hu-HU" dirty="0"/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zone-redundant storage (ZRS)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98554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34682F-C697-4717-A387-9B9C3E3F5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8029"/>
            <a:ext cx="9144000" cy="1133157"/>
          </a:xfrm>
        </p:spPr>
        <p:txBody>
          <a:bodyPr>
            <a:normAutofit/>
          </a:bodyPr>
          <a:lstStyle/>
          <a:p>
            <a:r>
              <a:rPr lang="en-US" b="1" dirty="0"/>
              <a:t>Locally redundant storage</a:t>
            </a:r>
            <a:endParaRPr lang="hu-HU" b="1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F3B4F90-061C-4504-98CB-CBC8C8B03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154" y="1621186"/>
            <a:ext cx="10984523" cy="5055187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Locally redundant storage (LRS) replicates your data three times within a single data center in the primary region. LRS provides at least 11 nines of durability (99.999999999%) of objects over a given year.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B3F7431-0E2E-43E6-8606-0E71D596A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732" y="2835279"/>
            <a:ext cx="3679365" cy="384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28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34682F-C697-4717-A387-9B9C3E3F5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8029"/>
            <a:ext cx="9144000" cy="1133157"/>
          </a:xfrm>
        </p:spPr>
        <p:txBody>
          <a:bodyPr>
            <a:normAutofit/>
          </a:bodyPr>
          <a:lstStyle/>
          <a:p>
            <a:r>
              <a:rPr lang="en-US" b="1" dirty="0"/>
              <a:t>Zone-redundant storage</a:t>
            </a:r>
            <a:endParaRPr lang="hu-HU" b="1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F3B4F90-061C-4504-98CB-CBC8C8B03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154" y="1621186"/>
            <a:ext cx="10984523" cy="5055187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For Availability Zone-enabled Regions, </a:t>
            </a:r>
            <a:endParaRPr lang="hu-HU" dirty="0"/>
          </a:p>
          <a:p>
            <a:pPr algn="just">
              <a:lnSpc>
                <a:spcPct val="100000"/>
              </a:lnSpc>
            </a:pPr>
            <a:r>
              <a:rPr lang="en-US" dirty="0"/>
              <a:t>zone-redundant storage (ZRS) replicates your </a:t>
            </a:r>
            <a:endParaRPr lang="hu-HU" dirty="0"/>
          </a:p>
          <a:p>
            <a:pPr algn="just">
              <a:lnSpc>
                <a:spcPct val="100000"/>
              </a:lnSpc>
            </a:pPr>
            <a:r>
              <a:rPr lang="en-US" dirty="0"/>
              <a:t>Azure Storage data synchronously across </a:t>
            </a:r>
            <a:endParaRPr lang="hu-HU" dirty="0"/>
          </a:p>
          <a:p>
            <a:pPr algn="just">
              <a:lnSpc>
                <a:spcPct val="100000"/>
              </a:lnSpc>
            </a:pPr>
            <a:r>
              <a:rPr lang="en-US" dirty="0"/>
              <a:t>three Azure availability zones in the </a:t>
            </a:r>
            <a:endParaRPr lang="hu-HU" dirty="0"/>
          </a:p>
          <a:p>
            <a:pPr algn="just">
              <a:lnSpc>
                <a:spcPct val="100000"/>
              </a:lnSpc>
            </a:pPr>
            <a:r>
              <a:rPr lang="en-US" dirty="0"/>
              <a:t>primary region. ZRS offers durability for </a:t>
            </a:r>
            <a:endParaRPr lang="hu-HU" dirty="0"/>
          </a:p>
          <a:p>
            <a:pPr algn="just">
              <a:lnSpc>
                <a:spcPct val="100000"/>
              </a:lnSpc>
            </a:pPr>
            <a:r>
              <a:rPr lang="en-US" dirty="0"/>
              <a:t>Azure Storage data objects of at least </a:t>
            </a:r>
            <a:endParaRPr lang="hu-HU" dirty="0"/>
          </a:p>
          <a:p>
            <a:pPr algn="just">
              <a:lnSpc>
                <a:spcPct val="100000"/>
              </a:lnSpc>
            </a:pPr>
            <a:r>
              <a:rPr lang="en-US" dirty="0"/>
              <a:t>12 nines (99.9999999999%) over a given year.</a:t>
            </a:r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86692D69-56BC-4B30-8956-679F854F41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323" y="1521855"/>
            <a:ext cx="5357446" cy="533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85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34682F-C697-4717-A387-9B9C3E3F5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8029"/>
            <a:ext cx="9144000" cy="113315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Redundancy in a secondary region</a:t>
            </a:r>
            <a:endParaRPr lang="hu-HU" b="1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F3B4F90-061C-4504-98CB-CBC8C8B03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154" y="1621186"/>
            <a:ext cx="10984523" cy="5055187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161616"/>
                </a:solidFill>
                <a:latin typeface="Segoe UI" panose="020B0502040204020203" pitchFamily="34" charset="0"/>
              </a:rPr>
              <a:t>Y</a:t>
            </a:r>
            <a:r>
              <a:rPr lang="en-US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ou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can choose to additionally copy the data in your storage account to a secondary region that is hundreds of miles away from the primary region</a:t>
            </a:r>
            <a:endParaRPr lang="hu-HU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hu-HU" dirty="0"/>
              <a:t>D</a:t>
            </a:r>
            <a:r>
              <a:rPr lang="en-US" dirty="0" err="1"/>
              <a:t>ata</a:t>
            </a:r>
            <a:r>
              <a:rPr lang="en-US" dirty="0"/>
              <a:t> is durable even in the event of a catastrophic failure that prevents the data in the primary region from being recovered</a:t>
            </a:r>
            <a:endParaRPr lang="hu-HU" dirty="0"/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When you create a storage account, you select the primary region for the account.</a:t>
            </a:r>
            <a:endParaRPr lang="hu-HU" dirty="0"/>
          </a:p>
          <a:p>
            <a:pPr algn="just">
              <a:lnSpc>
                <a:spcPct val="100000"/>
              </a:lnSpc>
            </a:pPr>
            <a:endParaRPr lang="hu-HU" dirty="0"/>
          </a:p>
          <a:p>
            <a:pPr algn="just">
              <a:lnSpc>
                <a:spcPct val="100000"/>
              </a:lnSpc>
            </a:pPr>
            <a:r>
              <a:rPr lang="hu-HU" dirty="0"/>
              <a:t>T</a:t>
            </a:r>
            <a:r>
              <a:rPr lang="en-US" dirty="0"/>
              <a:t>wo options for copying your data to a secondary region</a:t>
            </a:r>
            <a:r>
              <a:rPr lang="hu-HU" dirty="0"/>
              <a:t>: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hu-HU" dirty="0" err="1"/>
              <a:t>geo-redundant</a:t>
            </a:r>
            <a:r>
              <a:rPr lang="hu-HU" dirty="0"/>
              <a:t> </a:t>
            </a:r>
            <a:r>
              <a:rPr lang="hu-HU" dirty="0" err="1"/>
              <a:t>storage</a:t>
            </a:r>
            <a:r>
              <a:rPr lang="hu-HU" dirty="0"/>
              <a:t> (GRS) 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hu-HU" dirty="0" err="1"/>
              <a:t>geo-zone-redundant</a:t>
            </a:r>
            <a:r>
              <a:rPr lang="hu-HU" dirty="0"/>
              <a:t> </a:t>
            </a:r>
            <a:r>
              <a:rPr lang="hu-HU" dirty="0" err="1"/>
              <a:t>storage</a:t>
            </a:r>
            <a:r>
              <a:rPr lang="hu-HU" dirty="0"/>
              <a:t> (GZRS)</a:t>
            </a:r>
          </a:p>
        </p:txBody>
      </p:sp>
    </p:spTree>
    <p:extLst>
      <p:ext uri="{BB962C8B-B14F-4D97-AF65-F5344CB8AC3E}">
        <p14:creationId xmlns:p14="http://schemas.microsoft.com/office/powerpoint/2010/main" val="3176323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2932</TotalTime>
  <Words>2286</Words>
  <Application>Microsoft Office PowerPoint</Application>
  <PresentationFormat>Szélesvásznú</PresentationFormat>
  <Paragraphs>293</Paragraphs>
  <Slides>34</Slides>
  <Notes>33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Segoe UI</vt:lpstr>
      <vt:lpstr>Segoe UI Light</vt:lpstr>
      <vt:lpstr>Wingdings</vt:lpstr>
      <vt:lpstr>Office-téma</vt:lpstr>
      <vt:lpstr>Microsoft Azure Fundamentals</vt:lpstr>
      <vt:lpstr>Storage</vt:lpstr>
      <vt:lpstr>Storage accounts</vt:lpstr>
      <vt:lpstr>Storage redundancy</vt:lpstr>
      <vt:lpstr>Azure storage redundancy</vt:lpstr>
      <vt:lpstr>Redundancy in the primary region</vt:lpstr>
      <vt:lpstr>Locally redundant storage</vt:lpstr>
      <vt:lpstr>Zone-redundant storage</vt:lpstr>
      <vt:lpstr>Redundancy in a secondary region</vt:lpstr>
      <vt:lpstr>Geo-redundant storage</vt:lpstr>
      <vt:lpstr>Geo-zone-redundant storage</vt:lpstr>
      <vt:lpstr>Azure storage accounts</vt:lpstr>
      <vt:lpstr>Azure storage services</vt:lpstr>
      <vt:lpstr>Storage service public endpoints</vt:lpstr>
      <vt:lpstr>Benefits of Azure Storage</vt:lpstr>
      <vt:lpstr>Blob Storage</vt:lpstr>
      <vt:lpstr>Blob Storage</vt:lpstr>
      <vt:lpstr>Azure storage access tiers</vt:lpstr>
      <vt:lpstr>Azure Files</vt:lpstr>
      <vt:lpstr>Azure Files key benefits</vt:lpstr>
      <vt:lpstr>Azure Files</vt:lpstr>
      <vt:lpstr>Azure Files</vt:lpstr>
      <vt:lpstr>Queue Storage</vt:lpstr>
      <vt:lpstr>Disk storage</vt:lpstr>
      <vt:lpstr>Azure Migrate</vt:lpstr>
      <vt:lpstr>Integrated tools</vt:lpstr>
      <vt:lpstr>Azure Data Box</vt:lpstr>
      <vt:lpstr>Azure Data Box</vt:lpstr>
      <vt:lpstr>Azure Data Box</vt:lpstr>
      <vt:lpstr>File management options</vt:lpstr>
      <vt:lpstr>Azure File Sync</vt:lpstr>
      <vt:lpstr>Questions</vt:lpstr>
      <vt:lpstr>Questions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Labview bevezető</dc:title>
  <dc:creator>ADAM</dc:creator>
  <cp:lastModifiedBy>ADAM</cp:lastModifiedBy>
  <cp:revision>286</cp:revision>
  <dcterms:created xsi:type="dcterms:W3CDTF">2019-09-08T15:46:29Z</dcterms:created>
  <dcterms:modified xsi:type="dcterms:W3CDTF">2024-02-08T22:36:52Z</dcterms:modified>
</cp:coreProperties>
</file>